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63" r:id="rId5"/>
    <p:sldId id="266" r:id="rId6"/>
    <p:sldId id="319" r:id="rId7"/>
    <p:sldId id="317" r:id="rId8"/>
    <p:sldId id="264" r:id="rId9"/>
    <p:sldId id="323" r:id="rId10"/>
    <p:sldId id="324" r:id="rId11"/>
    <p:sldId id="325" r:id="rId12"/>
    <p:sldId id="326" r:id="rId13"/>
    <p:sldId id="322" r:id="rId14"/>
    <p:sldId id="330" r:id="rId15"/>
    <p:sldId id="329" r:id="rId16"/>
    <p:sldId id="344" r:id="rId17"/>
    <p:sldId id="328" r:id="rId18"/>
    <p:sldId id="331" r:id="rId19"/>
    <p:sldId id="332" r:id="rId20"/>
    <p:sldId id="333" r:id="rId21"/>
    <p:sldId id="335" r:id="rId22"/>
    <p:sldId id="343" r:id="rId23"/>
    <p:sldId id="337" r:id="rId24"/>
    <p:sldId id="338" r:id="rId25"/>
    <p:sldId id="339" r:id="rId26"/>
    <p:sldId id="340" r:id="rId27"/>
    <p:sldId id="342" r:id="rId28"/>
    <p:sldId id="341" r:id="rId29"/>
    <p:sldId id="315" r:id="rId30"/>
    <p:sldId id="31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07">
          <p15:clr>
            <a:srgbClr val="A4A3A4"/>
          </p15:clr>
        </p15:guide>
        <p15:guide id="2" orient="horz" pos="159">
          <p15:clr>
            <a:srgbClr val="A4A3A4"/>
          </p15:clr>
        </p15:guide>
        <p15:guide id="3" orient="horz" pos="3693">
          <p15:clr>
            <a:srgbClr val="A4A3A4"/>
          </p15:clr>
        </p15:guide>
        <p15:guide id="4" orient="horz" pos="318">
          <p15:clr>
            <a:srgbClr val="A4A3A4"/>
          </p15:clr>
        </p15:guide>
        <p15:guide id="5" orient="horz" pos="3807">
          <p15:clr>
            <a:srgbClr val="A4A3A4"/>
          </p15:clr>
        </p15:guide>
        <p15:guide id="6" orient="horz" pos="517">
          <p15:clr>
            <a:srgbClr val="A4A3A4"/>
          </p15:clr>
        </p15:guide>
        <p15:guide id="7" pos="5601">
          <p15:clr>
            <a:srgbClr val="A4A3A4"/>
          </p15:clr>
        </p15:guide>
        <p15:guide id="8" pos="158">
          <p15:clr>
            <a:srgbClr val="A4A3A4"/>
          </p15:clr>
        </p15:guide>
        <p15:guide id="9" pos="5055">
          <p15:clr>
            <a:srgbClr val="A4A3A4"/>
          </p15:clr>
        </p15:guide>
        <p15:guide id="10" pos="4785">
          <p15:clr>
            <a:srgbClr val="A4A3A4"/>
          </p15:clr>
        </p15:guide>
        <p15:guide id="11"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0A1A3"/>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showGuides="1">
      <p:cViewPr varScale="1">
        <p:scale>
          <a:sx n="69" d="100"/>
          <a:sy n="69" d="100"/>
        </p:scale>
        <p:origin x="528" y="44"/>
      </p:cViewPr>
      <p:guideLst>
        <p:guide orient="horz" pos="1407"/>
        <p:guide orient="horz" pos="159"/>
        <p:guide orient="horz" pos="3693"/>
        <p:guide orient="horz" pos="318"/>
        <p:guide orient="horz" pos="3807"/>
        <p:guide orient="horz" pos="517"/>
        <p:guide pos="5601"/>
        <p:guide pos="158"/>
        <p:guide pos="5055"/>
        <p:guide pos="4785"/>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130199-4B0F-F34D-8B2F-8DC7A2BA724B}" type="datetimeFigureOut">
              <a:rPr lang="en-US" smtClean="0"/>
              <a:pPr/>
              <a:t>11/23/2020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3F299D-305F-2E4D-843B-4E52E1BA6C97}" type="slidenum">
              <a:rPr lang="en-GB" smtClean="0"/>
              <a:pPr/>
              <a:t>‹#›</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F0B3E-B3CA-6B43-A39F-7DF9FB3B3633}" type="datetimeFigureOut">
              <a:rPr lang="en-US" smtClean="0"/>
              <a:pPr/>
              <a:t>11/23/2020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2CF6C-796E-DB41-B01E-6E0DB075B099}" type="slidenum">
              <a:rPr lang="en-GB" smtClean="0"/>
              <a:pPr/>
              <a:t>‹#›</a:t>
            </a:fld>
            <a:endParaRPr lang="en-GB"/>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26" y="1719562"/>
            <a:ext cx="8778562" cy="4388752"/>
          </a:xfrm>
          <a:prstGeom prst="rect">
            <a:avLst/>
          </a:prstGeom>
        </p:spPr>
        <p:txBody>
          <a:bodyPr anchor="b" anchorCtr="0">
            <a:normAutofit/>
          </a:bodyPr>
          <a:lstStyle>
            <a:lvl1pPr algn="l">
              <a:lnSpc>
                <a:spcPct val="80000"/>
              </a:lnSpc>
              <a:defRPr sz="8000"/>
            </a:lvl1pPr>
          </a:lstStyle>
          <a:p>
            <a:r>
              <a:rPr lang="en-US" smtClean="0"/>
              <a:t>Click to edit Master title style</a:t>
            </a:r>
            <a:endParaRPr lang="en-GB" dirty="0"/>
          </a:p>
        </p:txBody>
      </p:sp>
      <p:sp>
        <p:nvSpPr>
          <p:cNvPr id="3" name="Subtitle 2"/>
          <p:cNvSpPr>
            <a:spLocks noGrp="1"/>
          </p:cNvSpPr>
          <p:nvPr>
            <p:ph type="subTitle" idx="1"/>
          </p:nvPr>
        </p:nvSpPr>
        <p:spPr>
          <a:xfrm>
            <a:off x="161949" y="6308525"/>
            <a:ext cx="8729640" cy="549475"/>
          </a:xfrm>
        </p:spPr>
        <p:txBody>
          <a:bodyPr>
            <a:normAutofit/>
          </a:bodyPr>
          <a:lstStyle>
            <a:lvl1pPr marL="0" indent="0" algn="l">
              <a:buNone/>
              <a:defRPr sz="1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Rounded Rectangle 7"/>
          <p:cNvSpPr/>
          <p:nvPr userDrawn="1"/>
        </p:nvSpPr>
        <p:spPr>
          <a:xfrm>
            <a:off x="250824" y="6172200"/>
            <a:ext cx="8640764" cy="12600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userDrawn="1"/>
        </p:nvSpPr>
        <p:spPr>
          <a:xfrm>
            <a:off x="0" y="0"/>
            <a:ext cx="9144000" cy="916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Picture 17" descr="ICR logo_Title slide.jpg"/>
          <p:cNvPicPr>
            <a:picLocks noChangeAspect="1"/>
          </p:cNvPicPr>
          <p:nvPr userDrawn="1"/>
        </p:nvPicPr>
        <p:blipFill>
          <a:blip r:embed="rId2"/>
          <a:stretch>
            <a:fillRect/>
          </a:stretch>
        </p:blipFill>
        <p:spPr>
          <a:xfrm>
            <a:off x="209548" y="600781"/>
            <a:ext cx="4410000" cy="9105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ographies x2">
    <p:spTree>
      <p:nvGrpSpPr>
        <p:cNvPr id="1" name=""/>
        <p:cNvGrpSpPr/>
        <p:nvPr/>
      </p:nvGrpSpPr>
      <p:grpSpPr>
        <a:xfrm>
          <a:off x="0" y="0"/>
          <a:ext cx="0" cy="0"/>
          <a:chOff x="0" y="0"/>
          <a:chExt cx="0" cy="0"/>
        </a:xfrm>
      </p:grpSpPr>
      <p:sp>
        <p:nvSpPr>
          <p:cNvPr id="25" name="Picture Placeholder 21"/>
          <p:cNvSpPr>
            <a:spLocks noGrp="1"/>
          </p:cNvSpPr>
          <p:nvPr>
            <p:ph type="pic" sz="quarter" idx="17"/>
          </p:nvPr>
        </p:nvSpPr>
        <p:spPr>
          <a:xfrm>
            <a:off x="250824" y="4419600"/>
            <a:ext cx="1008000" cy="1440000"/>
          </a:xfrm>
          <a:ln>
            <a:noFill/>
          </a:ln>
        </p:spPr>
        <p:txBody>
          <a:bodyPr/>
          <a:lstStyle/>
          <a:p>
            <a:r>
              <a:rPr lang="en-US" smtClean="0"/>
              <a:t>Click icon to add picture</a:t>
            </a:r>
            <a:endParaRPr lang="en-GB" dirty="0"/>
          </a:p>
        </p:txBody>
      </p:sp>
      <p:sp>
        <p:nvSpPr>
          <p:cNvPr id="22" name="Picture Placeholder 21"/>
          <p:cNvSpPr>
            <a:spLocks noGrp="1"/>
          </p:cNvSpPr>
          <p:nvPr>
            <p:ph type="pic" sz="quarter" idx="16"/>
          </p:nvPr>
        </p:nvSpPr>
        <p:spPr>
          <a:xfrm>
            <a:off x="250824" y="2016125"/>
            <a:ext cx="1008000" cy="1440000"/>
          </a:xfrm>
          <a:ln>
            <a:noFill/>
          </a:ln>
        </p:spPr>
        <p:txBody>
          <a:bodyPr/>
          <a:lstStyle/>
          <a:p>
            <a:r>
              <a:rPr lang="en-US" smtClean="0"/>
              <a:t>Click icon to add picture</a:t>
            </a:r>
            <a:endParaRPr lang="en-GB" dirty="0"/>
          </a:p>
        </p:txBody>
      </p:sp>
      <p:sp>
        <p:nvSpPr>
          <p:cNvPr id="10" name="Text Placeholder 9"/>
          <p:cNvSpPr>
            <a:spLocks noGrp="1"/>
          </p:cNvSpPr>
          <p:nvPr>
            <p:ph type="body" sz="quarter" idx="13"/>
          </p:nvPr>
        </p:nvSpPr>
        <p:spPr>
          <a:xfrm>
            <a:off x="151200" y="398348"/>
            <a:ext cx="7455788" cy="1630800"/>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rgbClr val="A0A1A3"/>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Edit Master text styles</a:t>
            </a:r>
          </a:p>
          <a:p>
            <a:pPr lvl="1"/>
            <a:r>
              <a:rPr lang="en-US" smtClean="0"/>
              <a:t>Second level</a:t>
            </a:r>
          </a:p>
        </p:txBody>
      </p:sp>
      <p:sp>
        <p:nvSpPr>
          <p:cNvPr id="3" name="Content Placeholder 2"/>
          <p:cNvSpPr>
            <a:spLocks noGrp="1"/>
          </p:cNvSpPr>
          <p:nvPr>
            <p:ph idx="1"/>
          </p:nvPr>
        </p:nvSpPr>
        <p:spPr>
          <a:xfrm>
            <a:off x="1450148" y="2134236"/>
            <a:ext cx="6146039" cy="2294912"/>
          </a:xfrm>
        </p:spPr>
        <p:txBody>
          <a:bodyPr/>
          <a:lstStyle/>
          <a:p>
            <a:pPr lvl="0"/>
            <a:r>
              <a:rPr lang="en-US" smtClean="0"/>
              <a:t>Edit Master text styles</a:t>
            </a:r>
          </a:p>
          <a:p>
            <a:pPr lvl="1"/>
            <a:r>
              <a:rPr lang="en-US" smtClean="0"/>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a:p>
        </p:txBody>
      </p:sp>
      <p:sp>
        <p:nvSpPr>
          <p:cNvPr id="11" name="Rounded Rectangle 10"/>
          <p:cNvSpPr/>
          <p:nvPr userDrawn="1"/>
        </p:nvSpPr>
        <p:spPr>
          <a:xfrm>
            <a:off x="1549400" y="2016125"/>
            <a:ext cx="6046788"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ounded Rectangle 19"/>
          <p:cNvSpPr/>
          <p:nvPr userDrawn="1"/>
        </p:nvSpPr>
        <p:spPr>
          <a:xfrm>
            <a:off x="1549400" y="4419600"/>
            <a:ext cx="6046788" cy="126000"/>
          </a:xfrm>
          <a:prstGeom prst="roundRect">
            <a:avLst/>
          </a:prstGeom>
          <a:solidFill>
            <a:srgbClr val="C9DD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Content Placeholder 2"/>
          <p:cNvSpPr>
            <a:spLocks noGrp="1"/>
          </p:cNvSpPr>
          <p:nvPr>
            <p:ph idx="14"/>
          </p:nvPr>
        </p:nvSpPr>
        <p:spPr>
          <a:xfrm>
            <a:off x="1450148" y="4534124"/>
            <a:ext cx="6146039" cy="2333424"/>
          </a:xfrm>
        </p:spPr>
        <p:txBody>
          <a:bodyPr/>
          <a:lstStyle/>
          <a:p>
            <a:pPr lvl="0"/>
            <a:r>
              <a:rPr lang="en-US" smtClean="0"/>
              <a:t>Edit Master text styles</a:t>
            </a:r>
          </a:p>
          <a:p>
            <a:pPr lvl="1"/>
            <a:r>
              <a:rPr lang="en-US" smtClean="0"/>
              <a:t>Second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ographies x3">
    <p:spTree>
      <p:nvGrpSpPr>
        <p:cNvPr id="1" name=""/>
        <p:cNvGrpSpPr/>
        <p:nvPr/>
      </p:nvGrpSpPr>
      <p:grpSpPr>
        <a:xfrm>
          <a:off x="0" y="0"/>
          <a:ext cx="0" cy="0"/>
          <a:chOff x="0" y="0"/>
          <a:chExt cx="0" cy="0"/>
        </a:xfrm>
      </p:grpSpPr>
      <p:sp>
        <p:nvSpPr>
          <p:cNvPr id="25" name="Picture Placeholder 21"/>
          <p:cNvSpPr>
            <a:spLocks noGrp="1"/>
          </p:cNvSpPr>
          <p:nvPr>
            <p:ph type="pic" sz="quarter" idx="17"/>
          </p:nvPr>
        </p:nvSpPr>
        <p:spPr>
          <a:xfrm>
            <a:off x="250824" y="3632092"/>
            <a:ext cx="1008000" cy="1440000"/>
          </a:xfrm>
          <a:ln>
            <a:noFill/>
          </a:ln>
        </p:spPr>
        <p:txBody>
          <a:bodyPr/>
          <a:lstStyle/>
          <a:p>
            <a:r>
              <a:rPr lang="en-US" smtClean="0"/>
              <a:t>Click icon to add picture</a:t>
            </a:r>
            <a:endParaRPr lang="en-GB" dirty="0"/>
          </a:p>
        </p:txBody>
      </p:sp>
      <p:sp>
        <p:nvSpPr>
          <p:cNvPr id="30" name="Picture Placeholder 21"/>
          <p:cNvSpPr>
            <a:spLocks noGrp="1"/>
          </p:cNvSpPr>
          <p:nvPr>
            <p:ph type="pic" sz="quarter" idx="18"/>
          </p:nvPr>
        </p:nvSpPr>
        <p:spPr>
          <a:xfrm>
            <a:off x="252000" y="5245523"/>
            <a:ext cx="1008000" cy="1440000"/>
          </a:xfrm>
          <a:ln>
            <a:noFill/>
          </a:ln>
        </p:spPr>
        <p:txBody>
          <a:bodyPr/>
          <a:lstStyle/>
          <a:p>
            <a:r>
              <a:rPr lang="en-US" smtClean="0"/>
              <a:t>Click icon to add picture</a:t>
            </a:r>
            <a:endParaRPr lang="en-GB" dirty="0"/>
          </a:p>
        </p:txBody>
      </p:sp>
      <p:sp>
        <p:nvSpPr>
          <p:cNvPr id="22" name="Picture Placeholder 21"/>
          <p:cNvSpPr>
            <a:spLocks noGrp="1"/>
          </p:cNvSpPr>
          <p:nvPr>
            <p:ph type="pic" sz="quarter" idx="16"/>
          </p:nvPr>
        </p:nvSpPr>
        <p:spPr>
          <a:xfrm>
            <a:off x="250824" y="2016125"/>
            <a:ext cx="1008000" cy="1440000"/>
          </a:xfrm>
          <a:ln>
            <a:noFill/>
          </a:ln>
        </p:spPr>
        <p:txBody>
          <a:bodyPr/>
          <a:lstStyle/>
          <a:p>
            <a:r>
              <a:rPr lang="en-US" smtClean="0"/>
              <a:t>Click icon to add picture</a:t>
            </a:r>
            <a:endParaRPr lang="en-GB" dirty="0"/>
          </a:p>
        </p:txBody>
      </p:sp>
      <p:sp>
        <p:nvSpPr>
          <p:cNvPr id="10" name="Text Placeholder 9"/>
          <p:cNvSpPr>
            <a:spLocks noGrp="1"/>
          </p:cNvSpPr>
          <p:nvPr>
            <p:ph type="body" sz="quarter" idx="13"/>
          </p:nvPr>
        </p:nvSpPr>
        <p:spPr>
          <a:xfrm>
            <a:off x="151200" y="398348"/>
            <a:ext cx="7455788" cy="1630800"/>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rgbClr val="A0A1A3"/>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Edit Master text styles</a:t>
            </a:r>
          </a:p>
          <a:p>
            <a:pPr lvl="1"/>
            <a:r>
              <a:rPr lang="en-US" smtClean="0"/>
              <a:t>Second level</a:t>
            </a:r>
          </a:p>
        </p:txBody>
      </p:sp>
      <p:sp>
        <p:nvSpPr>
          <p:cNvPr id="3" name="Content Placeholder 2"/>
          <p:cNvSpPr>
            <a:spLocks noGrp="1"/>
          </p:cNvSpPr>
          <p:nvPr>
            <p:ph idx="1"/>
          </p:nvPr>
        </p:nvSpPr>
        <p:spPr>
          <a:xfrm>
            <a:off x="1450148" y="2134236"/>
            <a:ext cx="6146039" cy="1495635"/>
          </a:xfrm>
        </p:spPr>
        <p:txBody>
          <a:bodyPr/>
          <a:lstStyle/>
          <a:p>
            <a:pPr lvl="0"/>
            <a:r>
              <a:rPr lang="en-US" smtClean="0"/>
              <a:t>Edit Master text styles</a:t>
            </a:r>
          </a:p>
          <a:p>
            <a:pPr lvl="1"/>
            <a:r>
              <a:rPr lang="en-US" smtClean="0"/>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a:p>
        </p:txBody>
      </p:sp>
      <p:sp>
        <p:nvSpPr>
          <p:cNvPr id="11" name="Rounded Rectangle 10"/>
          <p:cNvSpPr/>
          <p:nvPr userDrawn="1"/>
        </p:nvSpPr>
        <p:spPr>
          <a:xfrm>
            <a:off x="1549400" y="2016125"/>
            <a:ext cx="6046788"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ounded Rectangle 19"/>
          <p:cNvSpPr/>
          <p:nvPr userDrawn="1"/>
        </p:nvSpPr>
        <p:spPr>
          <a:xfrm>
            <a:off x="1549400" y="3632092"/>
            <a:ext cx="6046788" cy="126000"/>
          </a:xfrm>
          <a:prstGeom prst="roundRect">
            <a:avLst/>
          </a:prstGeom>
          <a:solidFill>
            <a:srgbClr val="C9DD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ounded Rectangle 22"/>
          <p:cNvSpPr/>
          <p:nvPr userDrawn="1"/>
        </p:nvSpPr>
        <p:spPr>
          <a:xfrm>
            <a:off x="1549400" y="5245523"/>
            <a:ext cx="6046788" cy="126000"/>
          </a:xfrm>
          <a:prstGeom prst="roundRect">
            <a:avLst/>
          </a:prstGeom>
          <a:solidFill>
            <a:srgbClr val="C9DD0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Content Placeholder 2"/>
          <p:cNvSpPr>
            <a:spLocks noGrp="1"/>
          </p:cNvSpPr>
          <p:nvPr>
            <p:ph idx="14"/>
          </p:nvPr>
        </p:nvSpPr>
        <p:spPr>
          <a:xfrm>
            <a:off x="1450148" y="3746616"/>
            <a:ext cx="6146039" cy="1495635"/>
          </a:xfrm>
        </p:spPr>
        <p:txBody>
          <a:bodyPr/>
          <a:lstStyle/>
          <a:p>
            <a:pPr lvl="0"/>
            <a:r>
              <a:rPr lang="en-US" smtClean="0"/>
              <a:t>Edit Master text styles</a:t>
            </a:r>
          </a:p>
          <a:p>
            <a:pPr lvl="1"/>
            <a:r>
              <a:rPr lang="en-US" smtClean="0"/>
              <a:t>Second level</a:t>
            </a:r>
          </a:p>
        </p:txBody>
      </p:sp>
      <p:sp>
        <p:nvSpPr>
          <p:cNvPr id="29" name="Content Placeholder 2"/>
          <p:cNvSpPr>
            <a:spLocks noGrp="1"/>
          </p:cNvSpPr>
          <p:nvPr>
            <p:ph idx="15"/>
          </p:nvPr>
        </p:nvSpPr>
        <p:spPr>
          <a:xfrm>
            <a:off x="1450148" y="5367230"/>
            <a:ext cx="6146039" cy="1495635"/>
          </a:xfrm>
        </p:spPr>
        <p:txBody>
          <a:bodyPr/>
          <a:lstStyle/>
          <a:p>
            <a:pPr lvl="0"/>
            <a:r>
              <a:rPr lang="en-US" smtClean="0"/>
              <a:t>Edit Master text styles</a:t>
            </a:r>
          </a:p>
          <a:p>
            <a:pPr lvl="1"/>
            <a:r>
              <a:rPr lang="en-US" smtClean="0"/>
              <a:t>Second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1 Image with caption">
    <p:spTree>
      <p:nvGrpSpPr>
        <p:cNvPr id="1" name=""/>
        <p:cNvGrpSpPr/>
        <p:nvPr/>
      </p:nvGrpSpPr>
      <p:grpSpPr>
        <a:xfrm>
          <a:off x="0" y="0"/>
          <a:ext cx="0" cy="0"/>
          <a:chOff x="0" y="0"/>
          <a:chExt cx="0" cy="0"/>
        </a:xfrm>
      </p:grpSpPr>
      <p:sp>
        <p:nvSpPr>
          <p:cNvPr id="30" name="Picture Placeholder 29"/>
          <p:cNvSpPr>
            <a:spLocks noGrp="1"/>
          </p:cNvSpPr>
          <p:nvPr>
            <p:ph type="pic" sz="quarter" idx="14"/>
          </p:nvPr>
        </p:nvSpPr>
        <p:spPr>
          <a:xfrm>
            <a:off x="2846389" y="1572173"/>
            <a:ext cx="6048000" cy="5004485"/>
          </a:xfrm>
        </p:spPr>
        <p:txBody>
          <a:bodyPr/>
          <a:lstStyle/>
          <a:p>
            <a:r>
              <a:rPr lang="en-US" smtClean="0"/>
              <a:t>Click icon to add picture</a:t>
            </a:r>
            <a:endParaRPr lang="en-GB"/>
          </a:p>
        </p:txBody>
      </p:sp>
      <p:sp>
        <p:nvSpPr>
          <p:cNvPr id="10" name="Text Placeholder 9"/>
          <p:cNvSpPr>
            <a:spLocks noGrp="1"/>
          </p:cNvSpPr>
          <p:nvPr>
            <p:ph type="body" sz="quarter" idx="13"/>
          </p:nvPr>
        </p:nvSpPr>
        <p:spPr>
          <a:xfrm>
            <a:off x="151200" y="398348"/>
            <a:ext cx="7455788" cy="1159864"/>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rgbClr val="A0A1A3"/>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Edit Master text styles</a:t>
            </a:r>
          </a:p>
          <a:p>
            <a:pPr lvl="1"/>
            <a:r>
              <a:rPr lang="en-US" smtClean="0"/>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a:p>
        </p:txBody>
      </p:sp>
      <p:sp>
        <p:nvSpPr>
          <p:cNvPr id="8" name="Rounded Rectangle 7"/>
          <p:cNvSpPr/>
          <p:nvPr userDrawn="1"/>
        </p:nvSpPr>
        <p:spPr>
          <a:xfrm>
            <a:off x="250825" y="1572174"/>
            <a:ext cx="2163763"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Content Placeholder 2"/>
          <p:cNvSpPr>
            <a:spLocks noGrp="1"/>
          </p:cNvSpPr>
          <p:nvPr userDrawn="1">
            <p:ph idx="1"/>
          </p:nvPr>
        </p:nvSpPr>
        <p:spPr>
          <a:xfrm>
            <a:off x="162000" y="1690748"/>
            <a:ext cx="2340729" cy="5176800"/>
          </a:xfrm>
        </p:spPr>
        <p:txBody>
          <a:bodyPr/>
          <a:lstStyle/>
          <a:p>
            <a:pPr lvl="0"/>
            <a:r>
              <a:rPr lang="en-US" smtClean="0"/>
              <a:t>Edit Master text styles</a:t>
            </a:r>
          </a:p>
          <a:p>
            <a:pPr lvl="1"/>
            <a:r>
              <a:rPr lang="en-US" smtClean="0"/>
              <a:t>Second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2 Image with caption">
    <p:spTree>
      <p:nvGrpSpPr>
        <p:cNvPr id="1" name=""/>
        <p:cNvGrpSpPr/>
        <p:nvPr/>
      </p:nvGrpSpPr>
      <p:grpSpPr>
        <a:xfrm>
          <a:off x="0" y="0"/>
          <a:ext cx="0" cy="0"/>
          <a:chOff x="0" y="0"/>
          <a:chExt cx="0" cy="0"/>
        </a:xfrm>
      </p:grpSpPr>
      <p:sp>
        <p:nvSpPr>
          <p:cNvPr id="30" name="Picture Placeholder 29"/>
          <p:cNvSpPr>
            <a:spLocks noGrp="1"/>
          </p:cNvSpPr>
          <p:nvPr>
            <p:ph type="pic" sz="quarter" idx="14"/>
          </p:nvPr>
        </p:nvSpPr>
        <p:spPr>
          <a:xfrm>
            <a:off x="4572000" y="1572173"/>
            <a:ext cx="4319588" cy="5004485"/>
          </a:xfrm>
        </p:spPr>
        <p:txBody>
          <a:bodyPr/>
          <a:lstStyle/>
          <a:p>
            <a:r>
              <a:rPr lang="en-US" smtClean="0"/>
              <a:t>Click icon to add picture</a:t>
            </a:r>
            <a:endParaRPr lang="en-GB"/>
          </a:p>
        </p:txBody>
      </p:sp>
      <p:sp>
        <p:nvSpPr>
          <p:cNvPr id="10" name="Text Placeholder 9"/>
          <p:cNvSpPr>
            <a:spLocks noGrp="1"/>
          </p:cNvSpPr>
          <p:nvPr>
            <p:ph type="body" sz="quarter" idx="13"/>
          </p:nvPr>
        </p:nvSpPr>
        <p:spPr>
          <a:xfrm>
            <a:off x="151200" y="398348"/>
            <a:ext cx="7455788" cy="1159864"/>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rgbClr val="A0A1A3"/>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Edit Master text styles</a:t>
            </a:r>
          </a:p>
          <a:p>
            <a:pPr lvl="1"/>
            <a:r>
              <a:rPr lang="en-US" smtClean="0"/>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a:p>
        </p:txBody>
      </p:sp>
      <p:sp>
        <p:nvSpPr>
          <p:cNvPr id="8" name="Rounded Rectangle 7"/>
          <p:cNvSpPr/>
          <p:nvPr userDrawn="1"/>
        </p:nvSpPr>
        <p:spPr>
          <a:xfrm>
            <a:off x="250825" y="1572174"/>
            <a:ext cx="3889375"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Content Placeholder 2"/>
          <p:cNvSpPr>
            <a:spLocks noGrp="1"/>
          </p:cNvSpPr>
          <p:nvPr userDrawn="1">
            <p:ph idx="1"/>
          </p:nvPr>
        </p:nvSpPr>
        <p:spPr>
          <a:xfrm>
            <a:off x="159040" y="1690748"/>
            <a:ext cx="4077141" cy="5176800"/>
          </a:xfrm>
        </p:spPr>
        <p:txBody>
          <a:bodyPr/>
          <a:lstStyle/>
          <a:p>
            <a:pPr lvl="0"/>
            <a:r>
              <a:rPr lang="en-US" smtClean="0"/>
              <a:t>Edit Master text styles</a:t>
            </a:r>
          </a:p>
          <a:p>
            <a:pPr lvl="1"/>
            <a:r>
              <a:rPr lang="en-US" smtClean="0"/>
              <a:t>Second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0" name="Picture Placeholder 29"/>
          <p:cNvSpPr>
            <a:spLocks noGrp="1"/>
          </p:cNvSpPr>
          <p:nvPr>
            <p:ph type="pic" sz="quarter" idx="14"/>
          </p:nvPr>
        </p:nvSpPr>
        <p:spPr>
          <a:xfrm>
            <a:off x="250825" y="1572173"/>
            <a:ext cx="8640000" cy="5004485"/>
          </a:xfrm>
        </p:spPr>
        <p:txBody>
          <a:bodyPr/>
          <a:lstStyle/>
          <a:p>
            <a:r>
              <a:rPr lang="en-US" smtClean="0"/>
              <a:t>Click icon to add picture</a:t>
            </a:r>
            <a:endParaRPr lang="en-GB"/>
          </a:p>
        </p:txBody>
      </p:sp>
      <p:sp>
        <p:nvSpPr>
          <p:cNvPr id="10" name="Text Placeholder 9"/>
          <p:cNvSpPr>
            <a:spLocks noGrp="1"/>
          </p:cNvSpPr>
          <p:nvPr>
            <p:ph type="body" sz="quarter" idx="13"/>
          </p:nvPr>
        </p:nvSpPr>
        <p:spPr>
          <a:xfrm>
            <a:off x="151200" y="398348"/>
            <a:ext cx="7455788" cy="1159864"/>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rgbClr val="A0A1A3"/>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Edit Master text styles</a:t>
            </a:r>
          </a:p>
          <a:p>
            <a:pPr lvl="1"/>
            <a:r>
              <a:rPr lang="en-US" smtClean="0"/>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51200" y="398348"/>
            <a:ext cx="7455788" cy="1273433"/>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chemeClr val="tx2">
                    <a:lumMod val="60000"/>
                    <a:lumOff val="40000"/>
                  </a:schemeClr>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Edit Master text styles</a:t>
            </a:r>
          </a:p>
          <a:p>
            <a:pPr lvl="1"/>
            <a:r>
              <a:rPr lang="en-US" smtClean="0"/>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4" name="Rectangle 3"/>
          <p:cNvSpPr/>
          <p:nvPr userDrawn="1"/>
        </p:nvSpPr>
        <p:spPr>
          <a:xfrm>
            <a:off x="0" y="0"/>
            <a:ext cx="9144000" cy="916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descr="ICR logo_12cm.jpg"/>
          <p:cNvPicPr>
            <a:picLocks noChangeAspect="1"/>
          </p:cNvPicPr>
          <p:nvPr userDrawn="1"/>
        </p:nvPicPr>
        <p:blipFill>
          <a:blip r:embed="rId2"/>
          <a:stretch>
            <a:fillRect/>
          </a:stretch>
        </p:blipFill>
        <p:spPr>
          <a:xfrm>
            <a:off x="2412492" y="1905000"/>
            <a:ext cx="4319016" cy="2630424"/>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end slide">
    <p:spTree>
      <p:nvGrpSpPr>
        <p:cNvPr id="1" name=""/>
        <p:cNvGrpSpPr/>
        <p:nvPr/>
      </p:nvGrpSpPr>
      <p:grpSpPr>
        <a:xfrm>
          <a:off x="0" y="0"/>
          <a:ext cx="0" cy="0"/>
          <a:chOff x="0" y="0"/>
          <a:chExt cx="0" cy="0"/>
        </a:xfrm>
      </p:grpSpPr>
      <p:sp>
        <p:nvSpPr>
          <p:cNvPr id="4" name="Rectangle 3"/>
          <p:cNvSpPr/>
          <p:nvPr userDrawn="1"/>
        </p:nvSpPr>
        <p:spPr>
          <a:xfrm>
            <a:off x="0" y="0"/>
            <a:ext cx="9144000" cy="916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descr="End photo slide.jpg"/>
          <p:cNvPicPr>
            <a:picLocks noChangeAspect="1"/>
          </p:cNvPicPr>
          <p:nvPr userDrawn="1"/>
        </p:nvPicPr>
        <p:blipFill>
          <a:blip r:embed="rId2"/>
          <a:stretch>
            <a:fillRect/>
          </a:stretch>
        </p:blipFill>
        <p:spPr>
          <a:xfrm>
            <a:off x="251619" y="240608"/>
            <a:ext cx="8640763" cy="637678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Mission Statement">
    <p:spTree>
      <p:nvGrpSpPr>
        <p:cNvPr id="1" name=""/>
        <p:cNvGrpSpPr/>
        <p:nvPr/>
      </p:nvGrpSpPr>
      <p:grpSpPr>
        <a:xfrm>
          <a:off x="0" y="0"/>
          <a:ext cx="0" cy="0"/>
          <a:chOff x="0" y="0"/>
          <a:chExt cx="0" cy="0"/>
        </a:xfrm>
      </p:grpSpPr>
      <p:sp>
        <p:nvSpPr>
          <p:cNvPr id="7" name="Rounded Rectangle 6"/>
          <p:cNvSpPr/>
          <p:nvPr userDrawn="1"/>
        </p:nvSpPr>
        <p:spPr>
          <a:xfrm>
            <a:off x="250824" y="6172200"/>
            <a:ext cx="8640764" cy="342900"/>
          </a:xfrm>
          <a:prstGeom prst="roundRect">
            <a:avLst>
              <a:gd name="adj" fmla="val 926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Subtitle 2"/>
          <p:cNvSpPr txBox="1">
            <a:spLocks/>
          </p:cNvSpPr>
          <p:nvPr userDrawn="1"/>
        </p:nvSpPr>
        <p:spPr>
          <a:xfrm>
            <a:off x="228624" y="6162475"/>
            <a:ext cx="8662964" cy="338554"/>
          </a:xfrm>
          <a:prstGeom prst="rect">
            <a:avLst/>
          </a:prstGeom>
        </p:spPr>
        <p:txBody>
          <a:bodyPr vert="horz" lIns="91440" tIns="45720" rIns="91440" bIns="45720" rtlCol="0">
            <a:spAutoFit/>
          </a:bodyPr>
          <a:lstStyle/>
          <a:p>
            <a:pPr marL="0" marR="0" lvl="0" indent="0" algn="l" defTabSz="457200" rtl="0" eaLnBrk="1" fontAlgn="auto" latinLnBrk="0" hangingPunct="1">
              <a:lnSpc>
                <a:spcPct val="100000"/>
              </a:lnSpc>
              <a:spcBef>
                <a:spcPts val="500"/>
              </a:spcBef>
              <a:spcAft>
                <a:spcPts val="0"/>
              </a:spcAft>
              <a:buClrTx/>
              <a:buSzTx/>
              <a:buFontTx/>
              <a:buNone/>
              <a:tabLst/>
              <a:defRPr/>
            </a:pPr>
            <a:r>
              <a:rPr kumimoji="0" lang="en-US" sz="1600" b="0" i="0" u="none" strike="noStrike" kern="1200" cap="none" spc="0" normalizeH="0" baseline="0" noProof="0" dirty="0" smtClean="0">
                <a:ln>
                  <a:noFill/>
                </a:ln>
                <a:solidFill>
                  <a:schemeClr val="bg1"/>
                </a:solidFill>
                <a:effectLst/>
                <a:uLnTx/>
                <a:uFillTx/>
                <a:latin typeface="+mn-lt"/>
                <a:ea typeface="+mn-ea"/>
                <a:cs typeface="+mn-cs"/>
              </a:rPr>
              <a:t>Making the discoveries that defeat cancer</a:t>
            </a:r>
            <a:endParaRPr kumimoji="0" lang="en-GB"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Title 1"/>
          <p:cNvSpPr>
            <a:spLocks noGrp="1"/>
          </p:cNvSpPr>
          <p:nvPr>
            <p:ph type="ctrTitle"/>
          </p:nvPr>
        </p:nvSpPr>
        <p:spPr>
          <a:xfrm>
            <a:off x="113026" y="1719562"/>
            <a:ext cx="8778562" cy="4388752"/>
          </a:xfrm>
          <a:prstGeom prst="rect">
            <a:avLst/>
          </a:prstGeom>
        </p:spPr>
        <p:txBody>
          <a:bodyPr anchor="b" anchorCtr="0">
            <a:normAutofit/>
          </a:bodyPr>
          <a:lstStyle>
            <a:lvl1pPr algn="l">
              <a:lnSpc>
                <a:spcPct val="80000"/>
              </a:lnSpc>
              <a:defRPr sz="8000"/>
            </a:lvl1pPr>
          </a:lstStyle>
          <a:p>
            <a:r>
              <a:rPr lang="en-US" smtClean="0"/>
              <a:t>Click to edit Master title style</a:t>
            </a:r>
            <a:endParaRPr lang="en-GB" dirty="0"/>
          </a:p>
        </p:txBody>
      </p:sp>
      <p:sp>
        <p:nvSpPr>
          <p:cNvPr id="12" name="Rectangle 11"/>
          <p:cNvSpPr/>
          <p:nvPr userDrawn="1"/>
        </p:nvSpPr>
        <p:spPr>
          <a:xfrm>
            <a:off x="0" y="0"/>
            <a:ext cx="9144000" cy="916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descr="ICR logo_Title slide.jpg"/>
          <p:cNvPicPr>
            <a:picLocks noChangeAspect="1"/>
          </p:cNvPicPr>
          <p:nvPr userDrawn="1"/>
        </p:nvPicPr>
        <p:blipFill>
          <a:blip r:embed="rId2"/>
          <a:stretch>
            <a:fillRect/>
          </a:stretch>
        </p:blipFill>
        <p:spPr>
          <a:xfrm>
            <a:off x="209548" y="600781"/>
            <a:ext cx="4410000" cy="91053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uthor">
    <p:spTree>
      <p:nvGrpSpPr>
        <p:cNvPr id="1" name=""/>
        <p:cNvGrpSpPr/>
        <p:nvPr/>
      </p:nvGrpSpPr>
      <p:grpSpPr>
        <a:xfrm>
          <a:off x="0" y="0"/>
          <a:ext cx="0" cy="0"/>
          <a:chOff x="0" y="0"/>
          <a:chExt cx="0" cy="0"/>
        </a:xfrm>
      </p:grpSpPr>
      <p:sp>
        <p:nvSpPr>
          <p:cNvPr id="8" name="Rounded Rectangle 7"/>
          <p:cNvSpPr/>
          <p:nvPr userDrawn="1"/>
        </p:nvSpPr>
        <p:spPr>
          <a:xfrm>
            <a:off x="250824" y="6172200"/>
            <a:ext cx="8640764"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0"/>
          </p:nvPr>
        </p:nvSpPr>
        <p:spPr>
          <a:xfrm>
            <a:off x="149225" y="1589628"/>
            <a:ext cx="8859829" cy="4549236"/>
          </a:xfrm>
        </p:spPr>
        <p:txBody>
          <a:bodyPr anchor="b" anchorCtr="0">
            <a:normAutofit/>
          </a:bodyPr>
          <a:lstStyle>
            <a:lvl1pPr marL="0" indent="0">
              <a:lnSpc>
                <a:spcPct val="80000"/>
              </a:lnSpc>
              <a:spcBef>
                <a:spcPts val="0"/>
              </a:spcBef>
              <a:buFontTx/>
              <a:buNone/>
              <a:defRPr sz="1900">
                <a:solidFill>
                  <a:schemeClr val="tx2"/>
                </a:solidFill>
              </a:defRPr>
            </a:lvl1pPr>
            <a:lvl2pPr marL="0" indent="0">
              <a:spcBef>
                <a:spcPts val="0"/>
              </a:spcBef>
              <a:buFontTx/>
              <a:buNone/>
              <a:defRPr sz="1900">
                <a:solidFill>
                  <a:schemeClr val="tx2">
                    <a:lumMod val="60000"/>
                    <a:lumOff val="40000"/>
                  </a:schemeClr>
                </a:solidFill>
              </a:defRPr>
            </a:lvl2pPr>
            <a:lvl3pPr marL="0" indent="0">
              <a:buFontTx/>
              <a:buNone/>
              <a:defRPr sz="1600">
                <a:solidFill>
                  <a:schemeClr val="tx2"/>
                </a:solidFill>
              </a:defRPr>
            </a:lvl3pPr>
            <a:lvl4pPr marL="0" indent="0">
              <a:buFontTx/>
              <a:buNone/>
              <a:defRPr sz="1600">
                <a:solidFill>
                  <a:schemeClr val="tx2"/>
                </a:solidFill>
              </a:defRPr>
            </a:lvl4pPr>
            <a:lvl5pPr marL="0" indent="0">
              <a:buFontTx/>
              <a:buNone/>
              <a:defRPr sz="1600">
                <a:solidFill>
                  <a:schemeClr val="tx2"/>
                </a:solidFill>
              </a:defRPr>
            </a:lvl5pPr>
          </a:lstStyle>
          <a:p>
            <a:pPr lvl="0"/>
            <a:r>
              <a:rPr lang="en-US" smtClean="0"/>
              <a:t>Edit Master text styles</a:t>
            </a:r>
          </a:p>
          <a:p>
            <a:pPr lvl="1"/>
            <a:r>
              <a:rPr lang="en-US" smtClean="0"/>
              <a:t>Second level</a:t>
            </a:r>
          </a:p>
        </p:txBody>
      </p:sp>
      <p:sp>
        <p:nvSpPr>
          <p:cNvPr id="17" name="Rectangle 16"/>
          <p:cNvSpPr/>
          <p:nvPr userDrawn="1"/>
        </p:nvSpPr>
        <p:spPr>
          <a:xfrm>
            <a:off x="0" y="0"/>
            <a:ext cx="9144000" cy="916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descr="ICR logo_Title slide.jpg"/>
          <p:cNvPicPr>
            <a:picLocks noChangeAspect="1"/>
          </p:cNvPicPr>
          <p:nvPr userDrawn="1"/>
        </p:nvPicPr>
        <p:blipFill>
          <a:blip r:embed="rId2"/>
          <a:stretch>
            <a:fillRect/>
          </a:stretch>
        </p:blipFill>
        <p:spPr>
          <a:xfrm>
            <a:off x="209548" y="600781"/>
            <a:ext cx="4410000" cy="91053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49949" y="397048"/>
            <a:ext cx="7455788" cy="1631719"/>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chemeClr val="tx2">
                    <a:lumMod val="60000"/>
                    <a:lumOff val="40000"/>
                  </a:schemeClr>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Edit Master text styles</a:t>
            </a:r>
          </a:p>
          <a:p>
            <a:pPr lvl="1"/>
            <a:r>
              <a:rPr lang="en-US" smtClean="0"/>
              <a:t>Second level</a:t>
            </a:r>
          </a:p>
        </p:txBody>
      </p:sp>
      <p:sp>
        <p:nvSpPr>
          <p:cNvPr id="3" name="Content Placeholder 2"/>
          <p:cNvSpPr>
            <a:spLocks noGrp="1"/>
          </p:cNvSpPr>
          <p:nvPr>
            <p:ph idx="1"/>
          </p:nvPr>
        </p:nvSpPr>
        <p:spPr>
          <a:xfrm>
            <a:off x="163269" y="2134236"/>
            <a:ext cx="7442468" cy="4733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a:p>
        </p:txBody>
      </p:sp>
      <p:sp>
        <p:nvSpPr>
          <p:cNvPr id="11" name="Rounded Rectangle 10"/>
          <p:cNvSpPr/>
          <p:nvPr userDrawn="1"/>
        </p:nvSpPr>
        <p:spPr>
          <a:xfrm>
            <a:off x="250824" y="2016125"/>
            <a:ext cx="7345364"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49949" y="398348"/>
            <a:ext cx="7455788" cy="1630800"/>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chemeClr val="tx2">
                    <a:lumMod val="60000"/>
                    <a:lumOff val="40000"/>
                  </a:schemeClr>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Edit Master text styles</a:t>
            </a:r>
          </a:p>
          <a:p>
            <a:pPr lvl="1"/>
            <a:r>
              <a:rPr lang="en-US" smtClean="0"/>
              <a:t>Second level</a:t>
            </a:r>
          </a:p>
        </p:txBody>
      </p:sp>
      <p:sp>
        <p:nvSpPr>
          <p:cNvPr id="3" name="Content Placeholder 2"/>
          <p:cNvSpPr>
            <a:spLocks noGrp="1"/>
          </p:cNvSpPr>
          <p:nvPr>
            <p:ph idx="1"/>
          </p:nvPr>
        </p:nvSpPr>
        <p:spPr>
          <a:xfrm>
            <a:off x="1450148" y="2134236"/>
            <a:ext cx="6146039" cy="1495635"/>
          </a:xfrm>
        </p:spPr>
        <p:txBody>
          <a:bodyPr/>
          <a:lstStyle/>
          <a:p>
            <a:pPr lvl="0"/>
            <a:r>
              <a:rPr lang="en-US" smtClean="0"/>
              <a:t>Edit Master text styles</a:t>
            </a:r>
          </a:p>
          <a:p>
            <a:pPr lvl="1"/>
            <a:r>
              <a:rPr lang="en-US" smtClean="0"/>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a:p>
        </p:txBody>
      </p:sp>
      <p:grpSp>
        <p:nvGrpSpPr>
          <p:cNvPr id="18" name="Group 17"/>
          <p:cNvGrpSpPr/>
          <p:nvPr userDrawn="1"/>
        </p:nvGrpSpPr>
        <p:grpSpPr>
          <a:xfrm>
            <a:off x="250824" y="2016125"/>
            <a:ext cx="7345364" cy="126000"/>
            <a:chOff x="250824" y="2016125"/>
            <a:chExt cx="7345364" cy="126000"/>
          </a:xfrm>
        </p:grpSpPr>
        <p:sp>
          <p:nvSpPr>
            <p:cNvPr id="11" name="Rounded Rectangle 10"/>
            <p:cNvSpPr/>
            <p:nvPr userDrawn="1"/>
          </p:nvSpPr>
          <p:spPr>
            <a:xfrm>
              <a:off x="1549400" y="2016125"/>
              <a:ext cx="6046788"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ounded Rectangle 7"/>
            <p:cNvSpPr/>
            <p:nvPr userDrawn="1"/>
          </p:nvSpPr>
          <p:spPr>
            <a:xfrm>
              <a:off x="250824" y="2016125"/>
              <a:ext cx="866775" cy="12600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9" name="Group 18"/>
          <p:cNvGrpSpPr/>
          <p:nvPr userDrawn="1"/>
        </p:nvGrpSpPr>
        <p:grpSpPr>
          <a:xfrm>
            <a:off x="250824" y="3632092"/>
            <a:ext cx="7345364" cy="126000"/>
            <a:chOff x="250824" y="2016125"/>
            <a:chExt cx="7345364" cy="126000"/>
          </a:xfrm>
        </p:grpSpPr>
        <p:sp>
          <p:nvSpPr>
            <p:cNvPr id="20" name="Rounded Rectangle 19"/>
            <p:cNvSpPr/>
            <p:nvPr userDrawn="1"/>
          </p:nvSpPr>
          <p:spPr>
            <a:xfrm>
              <a:off x="1549400" y="2016125"/>
              <a:ext cx="6046788" cy="126000"/>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ounded Rectangle 20"/>
            <p:cNvSpPr/>
            <p:nvPr userDrawn="1"/>
          </p:nvSpPr>
          <p:spPr>
            <a:xfrm>
              <a:off x="250824" y="2016125"/>
              <a:ext cx="866775" cy="12600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2" name="Group 21"/>
          <p:cNvGrpSpPr/>
          <p:nvPr userDrawn="1"/>
        </p:nvGrpSpPr>
        <p:grpSpPr>
          <a:xfrm>
            <a:off x="252000" y="5245523"/>
            <a:ext cx="7345364" cy="126000"/>
            <a:chOff x="250824" y="2016125"/>
            <a:chExt cx="7345364" cy="126000"/>
          </a:xfrm>
        </p:grpSpPr>
        <p:sp>
          <p:nvSpPr>
            <p:cNvPr id="23" name="Rounded Rectangle 22"/>
            <p:cNvSpPr/>
            <p:nvPr userDrawn="1"/>
          </p:nvSpPr>
          <p:spPr>
            <a:xfrm>
              <a:off x="1549400" y="2016125"/>
              <a:ext cx="6046788" cy="12600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ounded Rectangle 23"/>
            <p:cNvSpPr/>
            <p:nvPr userDrawn="1"/>
          </p:nvSpPr>
          <p:spPr>
            <a:xfrm>
              <a:off x="250824" y="2016125"/>
              <a:ext cx="866775" cy="12600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TextBox 12"/>
          <p:cNvSpPr txBox="1"/>
          <p:nvPr userDrawn="1"/>
        </p:nvSpPr>
        <p:spPr>
          <a:xfrm>
            <a:off x="67724" y="1915045"/>
            <a:ext cx="755235" cy="1323439"/>
          </a:xfrm>
          <a:prstGeom prst="rect">
            <a:avLst/>
          </a:prstGeom>
          <a:noFill/>
        </p:spPr>
        <p:txBody>
          <a:bodyPr wrap="none" rtlCol="0">
            <a:spAutoFit/>
          </a:bodyPr>
          <a:lstStyle/>
          <a:p>
            <a:r>
              <a:rPr lang="en-GB" sz="7800" dirty="0" smtClean="0">
                <a:solidFill>
                  <a:schemeClr val="tx2"/>
                </a:solidFill>
              </a:rPr>
              <a:t>1</a:t>
            </a:r>
            <a:endParaRPr lang="en-GB" sz="7800" dirty="0">
              <a:solidFill>
                <a:schemeClr val="tx2"/>
              </a:solidFill>
            </a:endParaRPr>
          </a:p>
        </p:txBody>
      </p:sp>
      <p:sp>
        <p:nvSpPr>
          <p:cNvPr id="26" name="TextBox 25"/>
          <p:cNvSpPr txBox="1"/>
          <p:nvPr userDrawn="1"/>
        </p:nvSpPr>
        <p:spPr>
          <a:xfrm>
            <a:off x="134070" y="5139910"/>
            <a:ext cx="755235" cy="1323439"/>
          </a:xfrm>
          <a:prstGeom prst="rect">
            <a:avLst/>
          </a:prstGeom>
          <a:noFill/>
        </p:spPr>
        <p:txBody>
          <a:bodyPr wrap="none" rtlCol="0">
            <a:spAutoFit/>
          </a:bodyPr>
          <a:lstStyle/>
          <a:p>
            <a:r>
              <a:rPr lang="en-GB" sz="7800" dirty="0" smtClean="0">
                <a:solidFill>
                  <a:schemeClr val="tx2"/>
                </a:solidFill>
              </a:rPr>
              <a:t>3</a:t>
            </a:r>
            <a:endParaRPr lang="en-GB" sz="7800" dirty="0">
              <a:solidFill>
                <a:schemeClr val="tx2"/>
              </a:solidFill>
            </a:endParaRPr>
          </a:p>
        </p:txBody>
      </p:sp>
      <p:sp>
        <p:nvSpPr>
          <p:cNvPr id="27" name="TextBox 26"/>
          <p:cNvSpPr txBox="1"/>
          <p:nvPr userDrawn="1"/>
        </p:nvSpPr>
        <p:spPr>
          <a:xfrm>
            <a:off x="143548" y="3527136"/>
            <a:ext cx="755235" cy="1323439"/>
          </a:xfrm>
          <a:prstGeom prst="rect">
            <a:avLst/>
          </a:prstGeom>
          <a:noFill/>
        </p:spPr>
        <p:txBody>
          <a:bodyPr wrap="none" rtlCol="0">
            <a:spAutoFit/>
          </a:bodyPr>
          <a:lstStyle/>
          <a:p>
            <a:r>
              <a:rPr lang="en-GB" sz="7800" dirty="0" smtClean="0">
                <a:solidFill>
                  <a:schemeClr val="tx2"/>
                </a:solidFill>
              </a:rPr>
              <a:t>2</a:t>
            </a:r>
            <a:endParaRPr lang="en-GB" sz="7800" dirty="0">
              <a:solidFill>
                <a:schemeClr val="tx2"/>
              </a:solidFill>
            </a:endParaRPr>
          </a:p>
        </p:txBody>
      </p:sp>
      <p:sp>
        <p:nvSpPr>
          <p:cNvPr id="28" name="Content Placeholder 2"/>
          <p:cNvSpPr>
            <a:spLocks noGrp="1"/>
          </p:cNvSpPr>
          <p:nvPr>
            <p:ph idx="14"/>
          </p:nvPr>
        </p:nvSpPr>
        <p:spPr>
          <a:xfrm>
            <a:off x="1450148" y="3746616"/>
            <a:ext cx="6146039" cy="1495635"/>
          </a:xfrm>
        </p:spPr>
        <p:txBody>
          <a:bodyPr/>
          <a:lstStyle/>
          <a:p>
            <a:pPr lvl="0"/>
            <a:r>
              <a:rPr lang="en-US" smtClean="0"/>
              <a:t>Edit Master text styles</a:t>
            </a:r>
          </a:p>
          <a:p>
            <a:pPr lvl="1"/>
            <a:r>
              <a:rPr lang="en-US" smtClean="0"/>
              <a:t>Second level</a:t>
            </a:r>
          </a:p>
        </p:txBody>
      </p:sp>
      <p:sp>
        <p:nvSpPr>
          <p:cNvPr id="29" name="Content Placeholder 2"/>
          <p:cNvSpPr>
            <a:spLocks noGrp="1"/>
          </p:cNvSpPr>
          <p:nvPr>
            <p:ph idx="15"/>
          </p:nvPr>
        </p:nvSpPr>
        <p:spPr>
          <a:xfrm>
            <a:off x="1450148" y="5367230"/>
            <a:ext cx="6146039" cy="1495635"/>
          </a:xfrm>
        </p:spPr>
        <p:txBody>
          <a:bodyPr/>
          <a:lstStyle/>
          <a:p>
            <a:pPr lvl="0"/>
            <a:r>
              <a:rPr lang="en-US" smtClean="0"/>
              <a:t>Edit Master text styles</a:t>
            </a:r>
          </a:p>
          <a:p>
            <a:pPr lvl="1"/>
            <a:r>
              <a:rPr lang="en-US" smtClean="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sp>
        <p:nvSpPr>
          <p:cNvPr id="32" name="Rounded Rectangle 31"/>
          <p:cNvSpPr/>
          <p:nvPr userDrawn="1"/>
        </p:nvSpPr>
        <p:spPr>
          <a:xfrm>
            <a:off x="252000" y="5240284"/>
            <a:ext cx="7345364" cy="12600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ounded Rectangle 30"/>
          <p:cNvSpPr/>
          <p:nvPr userDrawn="1"/>
        </p:nvSpPr>
        <p:spPr>
          <a:xfrm>
            <a:off x="252000" y="3624260"/>
            <a:ext cx="7345364" cy="12600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0" name="Rounded Rectangle 29"/>
          <p:cNvSpPr/>
          <p:nvPr userDrawn="1"/>
        </p:nvSpPr>
        <p:spPr>
          <a:xfrm>
            <a:off x="250823" y="2002997"/>
            <a:ext cx="7345364"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3"/>
          </p:nvPr>
        </p:nvSpPr>
        <p:spPr>
          <a:xfrm>
            <a:off x="149949" y="398348"/>
            <a:ext cx="7455788" cy="1630800"/>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chemeClr val="tx2">
                    <a:lumMod val="60000"/>
                    <a:lumOff val="40000"/>
                  </a:schemeClr>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Edit Master text styles</a:t>
            </a:r>
          </a:p>
          <a:p>
            <a:pPr lvl="1"/>
            <a:r>
              <a:rPr lang="en-US" smtClean="0"/>
              <a:t>Second level</a:t>
            </a:r>
          </a:p>
        </p:txBody>
      </p:sp>
      <p:sp>
        <p:nvSpPr>
          <p:cNvPr id="3" name="Content Placeholder 2"/>
          <p:cNvSpPr>
            <a:spLocks noGrp="1"/>
          </p:cNvSpPr>
          <p:nvPr>
            <p:ph idx="1"/>
          </p:nvPr>
        </p:nvSpPr>
        <p:spPr>
          <a:xfrm>
            <a:off x="250822" y="2134236"/>
            <a:ext cx="7345365" cy="1495635"/>
          </a:xfrm>
        </p:spPr>
        <p:txBody>
          <a:bodyPr/>
          <a:lstStyle/>
          <a:p>
            <a:pPr lvl="0"/>
            <a:r>
              <a:rPr lang="en-US" smtClean="0"/>
              <a:t>Edit Master text styles</a:t>
            </a:r>
          </a:p>
          <a:p>
            <a:pPr lvl="1"/>
            <a:r>
              <a:rPr lang="en-US" smtClean="0"/>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a:p>
        </p:txBody>
      </p:sp>
      <p:sp>
        <p:nvSpPr>
          <p:cNvPr id="28" name="Content Placeholder 2"/>
          <p:cNvSpPr>
            <a:spLocks noGrp="1"/>
          </p:cNvSpPr>
          <p:nvPr>
            <p:ph idx="14"/>
          </p:nvPr>
        </p:nvSpPr>
        <p:spPr>
          <a:xfrm>
            <a:off x="252000" y="3746616"/>
            <a:ext cx="7344187" cy="1495635"/>
          </a:xfrm>
        </p:spPr>
        <p:txBody>
          <a:bodyPr/>
          <a:lstStyle/>
          <a:p>
            <a:pPr lvl="0"/>
            <a:r>
              <a:rPr lang="en-US" smtClean="0"/>
              <a:t>Edit Master text styles</a:t>
            </a:r>
          </a:p>
          <a:p>
            <a:pPr lvl="1"/>
            <a:r>
              <a:rPr lang="en-US" smtClean="0"/>
              <a:t>Second level</a:t>
            </a:r>
          </a:p>
        </p:txBody>
      </p:sp>
      <p:sp>
        <p:nvSpPr>
          <p:cNvPr id="29" name="Content Placeholder 2"/>
          <p:cNvSpPr>
            <a:spLocks noGrp="1"/>
          </p:cNvSpPr>
          <p:nvPr>
            <p:ph idx="15"/>
          </p:nvPr>
        </p:nvSpPr>
        <p:spPr>
          <a:xfrm>
            <a:off x="252000" y="5367230"/>
            <a:ext cx="7344187" cy="1495635"/>
          </a:xfrm>
        </p:spPr>
        <p:txBody>
          <a:body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2129695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pic>
        <p:nvPicPr>
          <p:cNvPr id="7" name="Picture 6" descr="Mission statement.jpg"/>
          <p:cNvPicPr>
            <a:picLocks noChangeAspect="1"/>
          </p:cNvPicPr>
          <p:nvPr userDrawn="1"/>
        </p:nvPicPr>
        <p:blipFill>
          <a:blip r:embed="rId2"/>
          <a:stretch>
            <a:fillRect/>
          </a:stretch>
        </p:blipFill>
        <p:spPr>
          <a:xfrm>
            <a:off x="138277" y="2215583"/>
            <a:ext cx="7498080" cy="3794760"/>
          </a:xfrm>
          <a:prstGeom prst="rect">
            <a:avLst/>
          </a:prstGeom>
        </p:spPr>
      </p:pic>
      <p:sp>
        <p:nvSpPr>
          <p:cNvPr id="5" name="Rectangle 4"/>
          <p:cNvSpPr/>
          <p:nvPr userDrawn="1"/>
        </p:nvSpPr>
        <p:spPr>
          <a:xfrm>
            <a:off x="0" y="0"/>
            <a:ext cx="7824076" cy="12521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a:p>
        </p:txBody>
      </p:sp>
      <p:pic>
        <p:nvPicPr>
          <p:cNvPr id="8" name="Picture 7" descr="ICR logo_Title slide.jpg"/>
          <p:cNvPicPr>
            <a:picLocks noChangeAspect="1"/>
          </p:cNvPicPr>
          <p:nvPr userDrawn="1"/>
        </p:nvPicPr>
        <p:blipFill>
          <a:blip r:embed="rId3"/>
          <a:stretch>
            <a:fillRect/>
          </a:stretch>
        </p:blipFill>
        <p:spPr>
          <a:xfrm>
            <a:off x="209548" y="600781"/>
            <a:ext cx="4410000" cy="91053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sitioning statement">
    <p:spTree>
      <p:nvGrpSpPr>
        <p:cNvPr id="1" name=""/>
        <p:cNvGrpSpPr/>
        <p:nvPr/>
      </p:nvGrpSpPr>
      <p:grpSpPr>
        <a:xfrm>
          <a:off x="0" y="0"/>
          <a:ext cx="0" cy="0"/>
          <a:chOff x="0" y="0"/>
          <a:chExt cx="0" cy="0"/>
        </a:xfrm>
      </p:grpSpPr>
      <p:pic>
        <p:nvPicPr>
          <p:cNvPr id="7" name="Picture 6" descr="Mission statement bars_2.jpg"/>
          <p:cNvPicPr>
            <a:picLocks noChangeAspect="1"/>
          </p:cNvPicPr>
          <p:nvPr userDrawn="1"/>
        </p:nvPicPr>
        <p:blipFill>
          <a:blip r:embed="rId2"/>
          <a:stretch>
            <a:fillRect/>
          </a:stretch>
        </p:blipFill>
        <p:spPr>
          <a:xfrm>
            <a:off x="149123" y="1907790"/>
            <a:ext cx="7537704" cy="4608576"/>
          </a:xfrm>
          <a:prstGeom prst="rect">
            <a:avLst/>
          </a:prstGeom>
        </p:spPr>
      </p:pic>
      <p:sp>
        <p:nvSpPr>
          <p:cNvPr id="12" name="Rectangle 11"/>
          <p:cNvSpPr/>
          <p:nvPr userDrawn="1"/>
        </p:nvSpPr>
        <p:spPr>
          <a:xfrm>
            <a:off x="0" y="0"/>
            <a:ext cx="7824076" cy="12521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a:p>
        </p:txBody>
      </p:sp>
      <p:pic>
        <p:nvPicPr>
          <p:cNvPr id="5" name="Picture 4" descr="Mission statement bars_1.jpg"/>
          <p:cNvPicPr>
            <a:picLocks noChangeAspect="1"/>
          </p:cNvPicPr>
          <p:nvPr userDrawn="1"/>
        </p:nvPicPr>
        <p:blipFill>
          <a:blip r:embed="rId3"/>
          <a:stretch>
            <a:fillRect/>
          </a:stretch>
        </p:blipFill>
        <p:spPr>
          <a:xfrm>
            <a:off x="149123" y="402749"/>
            <a:ext cx="7537704" cy="135940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ies x1">
    <p:spTree>
      <p:nvGrpSpPr>
        <p:cNvPr id="1" name=""/>
        <p:cNvGrpSpPr/>
        <p:nvPr/>
      </p:nvGrpSpPr>
      <p:grpSpPr>
        <a:xfrm>
          <a:off x="0" y="0"/>
          <a:ext cx="0" cy="0"/>
          <a:chOff x="0" y="0"/>
          <a:chExt cx="0" cy="0"/>
        </a:xfrm>
      </p:grpSpPr>
      <p:sp>
        <p:nvSpPr>
          <p:cNvPr id="22" name="Picture Placeholder 21"/>
          <p:cNvSpPr>
            <a:spLocks noGrp="1"/>
          </p:cNvSpPr>
          <p:nvPr>
            <p:ph type="pic" sz="quarter" idx="16"/>
          </p:nvPr>
        </p:nvSpPr>
        <p:spPr>
          <a:xfrm>
            <a:off x="250824" y="2016125"/>
            <a:ext cx="1008000" cy="1440000"/>
          </a:xfrm>
          <a:ln>
            <a:noFill/>
          </a:ln>
        </p:spPr>
        <p:txBody>
          <a:bodyPr/>
          <a:lstStyle/>
          <a:p>
            <a:r>
              <a:rPr lang="en-US" smtClean="0"/>
              <a:t>Click icon to add picture</a:t>
            </a:r>
            <a:endParaRPr lang="en-GB" dirty="0"/>
          </a:p>
        </p:txBody>
      </p:sp>
      <p:sp>
        <p:nvSpPr>
          <p:cNvPr id="10" name="Text Placeholder 9"/>
          <p:cNvSpPr>
            <a:spLocks noGrp="1"/>
          </p:cNvSpPr>
          <p:nvPr>
            <p:ph type="body" sz="quarter" idx="13"/>
          </p:nvPr>
        </p:nvSpPr>
        <p:spPr>
          <a:xfrm>
            <a:off x="151200" y="398348"/>
            <a:ext cx="7455788" cy="1630800"/>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rgbClr val="A0A1A3"/>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Edit Master text styles</a:t>
            </a:r>
          </a:p>
          <a:p>
            <a:pPr lvl="1"/>
            <a:r>
              <a:rPr lang="en-US" smtClean="0"/>
              <a:t>Second level</a:t>
            </a:r>
          </a:p>
        </p:txBody>
      </p:sp>
      <p:sp>
        <p:nvSpPr>
          <p:cNvPr id="3" name="Content Placeholder 2"/>
          <p:cNvSpPr>
            <a:spLocks noGrp="1"/>
          </p:cNvSpPr>
          <p:nvPr>
            <p:ph idx="1"/>
          </p:nvPr>
        </p:nvSpPr>
        <p:spPr>
          <a:xfrm>
            <a:off x="1450148" y="2134236"/>
            <a:ext cx="6146039" cy="4733312"/>
          </a:xfrm>
        </p:spPr>
        <p:txBody>
          <a:bodyPr/>
          <a:lstStyle/>
          <a:p>
            <a:pPr lvl="0"/>
            <a:r>
              <a:rPr lang="en-US" smtClean="0"/>
              <a:t>Edit Master text styles</a:t>
            </a:r>
          </a:p>
          <a:p>
            <a:pPr lvl="1"/>
            <a:r>
              <a:rPr lang="en-US" smtClean="0"/>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a:p>
        </p:txBody>
      </p:sp>
      <p:sp>
        <p:nvSpPr>
          <p:cNvPr id="11" name="Rounded Rectangle 10"/>
          <p:cNvSpPr/>
          <p:nvPr userDrawn="1"/>
        </p:nvSpPr>
        <p:spPr>
          <a:xfrm>
            <a:off x="1549400" y="2016125"/>
            <a:ext cx="6046788"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3269" y="2134236"/>
            <a:ext cx="7442468" cy="229606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8024813" y="377289"/>
            <a:ext cx="968375" cy="324385"/>
          </a:xfrm>
          <a:prstGeom prst="rect">
            <a:avLst/>
          </a:prstGeom>
        </p:spPr>
        <p:txBody>
          <a:bodyPr vert="horz" lIns="91440" tIns="45720" rIns="91440" bIns="45720" rtlCol="0" anchor="t" anchorCtr="0"/>
          <a:lstStyle>
            <a:lvl1pPr algn="r">
              <a:defRPr sz="1200">
                <a:solidFill>
                  <a:schemeClr val="tx2"/>
                </a:solidFill>
              </a:defRPr>
            </a:lvl1pPr>
          </a:lstStyle>
          <a:p>
            <a:fld id="{B9B2A88A-9ECB-DF45-A377-2575079D0564}" type="slidenum">
              <a:rPr lang="en-GB" smtClean="0"/>
              <a:pPr/>
              <a:t>‹#›</a:t>
            </a:fld>
            <a:endParaRPr lang="en-GB" dirty="0"/>
          </a:p>
        </p:txBody>
      </p:sp>
      <p:sp>
        <p:nvSpPr>
          <p:cNvPr id="8" name="Rounded Rectangle 7"/>
          <p:cNvSpPr/>
          <p:nvPr userDrawn="1"/>
        </p:nvSpPr>
        <p:spPr>
          <a:xfrm>
            <a:off x="250824" y="252000"/>
            <a:ext cx="7345364" cy="126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ounded Rectangle 9"/>
          <p:cNvSpPr/>
          <p:nvPr userDrawn="1"/>
        </p:nvSpPr>
        <p:spPr>
          <a:xfrm>
            <a:off x="8024812" y="252000"/>
            <a:ext cx="866775" cy="126000"/>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itle Placeholder 10"/>
          <p:cNvSpPr>
            <a:spLocks noGrp="1"/>
          </p:cNvSpPr>
          <p:nvPr>
            <p:ph type="title"/>
          </p:nvPr>
        </p:nvSpPr>
        <p:spPr>
          <a:xfrm>
            <a:off x="151044" y="398348"/>
            <a:ext cx="7454693" cy="1113152"/>
          </a:xfrm>
          <a:prstGeom prst="rect">
            <a:avLst/>
          </a:prstGeom>
        </p:spPr>
        <p:txBody>
          <a:bodyPr vert="horz" lIns="91440" tIns="45720" rIns="91440" bIns="45720" rtlCol="0" anchor="t" anchorCtr="0">
            <a:normAutofit/>
          </a:bodyPr>
          <a:lstStyle/>
          <a:p>
            <a:r>
              <a:rPr lang="en-US" smtClean="0"/>
              <a:t>Click to edit Master title style</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58" r:id="rId3"/>
    <p:sldLayoutId id="2147483650" r:id="rId4"/>
    <p:sldLayoutId id="2147483651" r:id="rId5"/>
    <p:sldLayoutId id="2147483674" r:id="rId6"/>
    <p:sldLayoutId id="2147483661" r:id="rId7"/>
    <p:sldLayoutId id="2147483671" r:id="rId8"/>
    <p:sldLayoutId id="2147483657" r:id="rId9"/>
    <p:sldLayoutId id="2147483656" r:id="rId10"/>
    <p:sldLayoutId id="2147483652" r:id="rId11"/>
    <p:sldLayoutId id="2147483662" r:id="rId12"/>
    <p:sldLayoutId id="2147483673" r:id="rId13"/>
    <p:sldLayoutId id="2147483653" r:id="rId14"/>
    <p:sldLayoutId id="2147483654" r:id="rId15"/>
    <p:sldLayoutId id="2147483670" r:id="rId16"/>
    <p:sldLayoutId id="2147483672" r:id="rId17"/>
  </p:sldLayoutIdLst>
  <p:hf hdr="0" ftr="0" dt="0"/>
  <p:txStyles>
    <p:titleStyle>
      <a:lvl1pPr algn="l" defTabSz="457200" rtl="0" eaLnBrk="1" latinLnBrk="0" hangingPunct="1">
        <a:lnSpc>
          <a:spcPct val="85000"/>
        </a:lnSpc>
        <a:spcBef>
          <a:spcPct val="0"/>
        </a:spcBef>
        <a:buNone/>
        <a:defRPr sz="3400" kern="1200">
          <a:solidFill>
            <a:schemeClr val="tx2"/>
          </a:solidFill>
          <a:latin typeface="+mj-lt"/>
          <a:ea typeface="+mj-ea"/>
          <a:cs typeface="+mj-cs"/>
        </a:defRPr>
      </a:lvl1pPr>
    </p:titleStyle>
    <p:bodyStyle>
      <a:lvl1pPr marL="0" indent="0" algn="l" defTabSz="457200" rtl="0" eaLnBrk="1" latinLnBrk="0" hangingPunct="1">
        <a:spcBef>
          <a:spcPts val="500"/>
        </a:spcBef>
        <a:buFontTx/>
        <a:buNone/>
        <a:defRPr sz="1900" kern="1200">
          <a:solidFill>
            <a:schemeClr val="tx2"/>
          </a:solidFill>
          <a:latin typeface="+mn-lt"/>
          <a:ea typeface="+mn-ea"/>
          <a:cs typeface="+mn-cs"/>
        </a:defRPr>
      </a:lvl1pPr>
      <a:lvl2pPr marL="180000" indent="-180000" algn="l" defTabSz="457200" rtl="0" eaLnBrk="1" latinLnBrk="0" hangingPunct="1">
        <a:spcBef>
          <a:spcPts val="500"/>
        </a:spcBef>
        <a:buFont typeface="Arial"/>
        <a:buChar char="•"/>
        <a:defRPr sz="1900" kern="1200">
          <a:solidFill>
            <a:schemeClr val="tx2"/>
          </a:solidFill>
          <a:latin typeface="+mn-lt"/>
          <a:ea typeface="+mn-ea"/>
          <a:cs typeface="+mn-cs"/>
        </a:defRPr>
      </a:lvl2pPr>
      <a:lvl3pPr marL="180000" indent="-180000" algn="l" defTabSz="457200" rtl="0" eaLnBrk="1" latinLnBrk="0" hangingPunct="1">
        <a:spcBef>
          <a:spcPts val="500"/>
        </a:spcBef>
        <a:buFont typeface="Arial"/>
        <a:buChar char="•"/>
        <a:defRPr sz="1900" kern="1200">
          <a:solidFill>
            <a:schemeClr val="tx2"/>
          </a:solidFill>
          <a:latin typeface="+mn-lt"/>
          <a:ea typeface="+mn-ea"/>
          <a:cs typeface="+mn-cs"/>
        </a:defRPr>
      </a:lvl3pPr>
      <a:lvl4pPr marL="180000" indent="-180000" algn="l" defTabSz="457200" rtl="0" eaLnBrk="1" latinLnBrk="0" hangingPunct="1">
        <a:spcBef>
          <a:spcPts val="500"/>
        </a:spcBef>
        <a:buFont typeface="Arial"/>
        <a:buChar char="•"/>
        <a:defRPr sz="1900" kern="1200">
          <a:solidFill>
            <a:schemeClr val="tx2"/>
          </a:solidFill>
          <a:latin typeface="+mn-lt"/>
          <a:ea typeface="+mn-ea"/>
          <a:cs typeface="+mn-cs"/>
        </a:defRPr>
      </a:lvl4pPr>
      <a:lvl5pPr marL="180000" indent="-180000" algn="l" defTabSz="457200" rtl="0" eaLnBrk="1" latinLnBrk="0" hangingPunct="1">
        <a:spcBef>
          <a:spcPts val="500"/>
        </a:spcBef>
        <a:buFont typeface="Arial"/>
        <a:buChar char="•"/>
        <a:defRPr sz="19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t>Creating cancer </a:t>
            </a:r>
            <a:r>
              <a:rPr lang="en-US" sz="6600" dirty="0" smtClean="0"/>
              <a:t>treatments</a:t>
            </a:r>
            <a:r>
              <a:rPr lang="en-US" sz="6600" dirty="0"/>
              <a:t/>
            </a:r>
            <a:br>
              <a:rPr lang="en-US" sz="6600" dirty="0"/>
            </a:br>
            <a:r>
              <a:rPr lang="en-US" sz="3600" dirty="0" smtClean="0">
                <a:solidFill>
                  <a:srgbClr val="A0A1A3"/>
                </a:solidFill>
              </a:rPr>
              <a:t>Designing </a:t>
            </a:r>
            <a:r>
              <a:rPr lang="en-US" sz="3600" dirty="0">
                <a:solidFill>
                  <a:srgbClr val="A0A1A3"/>
                </a:solidFill>
              </a:rPr>
              <a:t>and </a:t>
            </a:r>
            <a:r>
              <a:rPr lang="en-US" sz="3600" dirty="0" err="1">
                <a:solidFill>
                  <a:srgbClr val="A0A1A3"/>
                </a:solidFill>
              </a:rPr>
              <a:t>trialling</a:t>
            </a:r>
            <a:r>
              <a:rPr lang="en-US" sz="3600" dirty="0">
                <a:solidFill>
                  <a:srgbClr val="A0A1A3"/>
                </a:solidFill>
              </a:rPr>
              <a:t> new medicines</a:t>
            </a:r>
            <a:endParaRPr lang="en-GB" sz="3600" dirty="0">
              <a:solidFill>
                <a:srgbClr val="A0A1A3"/>
              </a:solidFill>
            </a:endParaRPr>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p:cNvPicPr>
            <a:picLocks noGrp="1" noChangeAspect="1"/>
          </p:cNvPicPr>
          <p:nvPr>
            <p:ph idx="1"/>
          </p:nvPr>
        </p:nvPicPr>
        <p:blipFill rotWithShape="1">
          <a:blip r:embed="rId2">
            <a:extLst>
              <a:ext uri="{28A0092B-C50C-407E-A947-70E740481C1C}">
                <a14:useLocalDpi xmlns:a14="http://schemas.microsoft.com/office/drawing/2010/main" val="0"/>
              </a:ext>
            </a:extLst>
          </a:blip>
          <a:srcRect t="3131"/>
          <a:stretch/>
        </p:blipFill>
        <p:spPr>
          <a:xfrm>
            <a:off x="149949" y="2457748"/>
            <a:ext cx="8237769" cy="4067608"/>
          </a:xfrm>
        </p:spPr>
      </p:pic>
      <p:sp>
        <p:nvSpPr>
          <p:cNvPr id="2" name="Text Placeholder 1"/>
          <p:cNvSpPr>
            <a:spLocks noGrp="1"/>
          </p:cNvSpPr>
          <p:nvPr>
            <p:ph type="body" sz="quarter" idx="13"/>
          </p:nvPr>
        </p:nvSpPr>
        <p:spPr/>
        <p:txBody>
          <a:bodyPr/>
          <a:lstStyle/>
          <a:p>
            <a:r>
              <a:rPr lang="en-US" dirty="0" smtClean="0"/>
              <a:t>Activity 1a</a:t>
            </a:r>
          </a:p>
          <a:p>
            <a:pPr lvl="1"/>
            <a:r>
              <a:rPr lang="en-US" dirty="0" smtClean="0"/>
              <a:t>Self-assess</a:t>
            </a:r>
          </a:p>
        </p:txBody>
      </p:sp>
      <p:sp>
        <p:nvSpPr>
          <p:cNvPr id="4" name="Slide Number Placeholder 3"/>
          <p:cNvSpPr>
            <a:spLocks noGrp="1"/>
          </p:cNvSpPr>
          <p:nvPr>
            <p:ph type="sldNum" sz="quarter" idx="12"/>
          </p:nvPr>
        </p:nvSpPr>
        <p:spPr/>
        <p:txBody>
          <a:bodyPr/>
          <a:lstStyle/>
          <a:p>
            <a:fld id="{B9B2A88A-9ECB-DF45-A377-2575079D0564}" type="slidenum">
              <a:rPr lang="en-GB" smtClean="0"/>
              <a:pPr/>
              <a:t>10</a:t>
            </a:fld>
            <a:endParaRPr lang="en-GB"/>
          </a:p>
        </p:txBody>
      </p:sp>
      <p:sp>
        <p:nvSpPr>
          <p:cNvPr id="3" name="TextBox 2"/>
          <p:cNvSpPr txBox="1"/>
          <p:nvPr/>
        </p:nvSpPr>
        <p:spPr>
          <a:xfrm>
            <a:off x="2795778" y="3188016"/>
            <a:ext cx="5372360" cy="307777"/>
          </a:xfrm>
          <a:prstGeom prst="rect">
            <a:avLst/>
          </a:prstGeom>
          <a:noFill/>
        </p:spPr>
        <p:txBody>
          <a:bodyPr wrap="square" rtlCol="0">
            <a:spAutoFit/>
          </a:bodyPr>
          <a:lstStyle/>
          <a:p>
            <a:r>
              <a:rPr lang="en-GB" sz="1400" dirty="0">
                <a:solidFill>
                  <a:schemeClr val="tx2"/>
                </a:solidFill>
              </a:rPr>
              <a:t>a</a:t>
            </a:r>
            <a:r>
              <a:rPr lang="en-GB" sz="1400" dirty="0" smtClean="0">
                <a:solidFill>
                  <a:schemeClr val="tx2"/>
                </a:solidFill>
              </a:rPr>
              <a:t> group of diseases characterised by uncontrolled </a:t>
            </a:r>
            <a:r>
              <a:rPr lang="en-GB" sz="1400" b="1" dirty="0" smtClean="0">
                <a:solidFill>
                  <a:schemeClr val="accent1"/>
                </a:solidFill>
              </a:rPr>
              <a:t>cell division</a:t>
            </a:r>
            <a:endParaRPr lang="en-GB" sz="1400" b="1" dirty="0">
              <a:solidFill>
                <a:schemeClr val="accent1"/>
              </a:solidFill>
            </a:endParaRPr>
          </a:p>
        </p:txBody>
      </p:sp>
      <p:sp>
        <p:nvSpPr>
          <p:cNvPr id="16" name="TextBox 15"/>
          <p:cNvSpPr txBox="1"/>
          <p:nvPr/>
        </p:nvSpPr>
        <p:spPr>
          <a:xfrm>
            <a:off x="2795778" y="3530016"/>
            <a:ext cx="4442832" cy="307777"/>
          </a:xfrm>
          <a:prstGeom prst="rect">
            <a:avLst/>
          </a:prstGeom>
          <a:noFill/>
        </p:spPr>
        <p:txBody>
          <a:bodyPr wrap="square" rtlCol="0">
            <a:spAutoFit/>
          </a:bodyPr>
          <a:lstStyle/>
          <a:p>
            <a:r>
              <a:rPr lang="en-GB" sz="1400" dirty="0">
                <a:solidFill>
                  <a:schemeClr val="tx2"/>
                </a:solidFill>
              </a:rPr>
              <a:t>a</a:t>
            </a:r>
            <a:r>
              <a:rPr lang="en-GB" sz="1400" dirty="0" smtClean="0">
                <a:solidFill>
                  <a:schemeClr val="tx2"/>
                </a:solidFill>
              </a:rPr>
              <a:t> lump of </a:t>
            </a:r>
            <a:r>
              <a:rPr lang="en-GB" sz="1400" b="1" dirty="0" smtClean="0">
                <a:solidFill>
                  <a:schemeClr val="accent1"/>
                </a:solidFill>
              </a:rPr>
              <a:t>cells</a:t>
            </a:r>
            <a:r>
              <a:rPr lang="en-GB" sz="1400" dirty="0" smtClean="0">
                <a:solidFill>
                  <a:schemeClr val="tx2"/>
                </a:solidFill>
              </a:rPr>
              <a:t> produced by uncontrolled cell division</a:t>
            </a:r>
            <a:endParaRPr lang="en-GB" sz="1400" b="1" dirty="0">
              <a:solidFill>
                <a:schemeClr val="accent1"/>
              </a:solidFill>
            </a:endParaRPr>
          </a:p>
        </p:txBody>
      </p:sp>
      <p:sp>
        <p:nvSpPr>
          <p:cNvPr id="17" name="TextBox 16"/>
          <p:cNvSpPr txBox="1"/>
          <p:nvPr/>
        </p:nvSpPr>
        <p:spPr>
          <a:xfrm>
            <a:off x="2797200" y="3854016"/>
            <a:ext cx="5372360" cy="307777"/>
          </a:xfrm>
          <a:prstGeom prst="rect">
            <a:avLst/>
          </a:prstGeom>
          <a:noFill/>
        </p:spPr>
        <p:txBody>
          <a:bodyPr wrap="square" rtlCol="0">
            <a:spAutoFit/>
          </a:bodyPr>
          <a:lstStyle/>
          <a:p>
            <a:r>
              <a:rPr lang="en-GB" sz="1400" dirty="0">
                <a:solidFill>
                  <a:schemeClr val="tx2"/>
                </a:solidFill>
              </a:rPr>
              <a:t>a</a:t>
            </a:r>
            <a:r>
              <a:rPr lang="en-GB" sz="1400" dirty="0" smtClean="0">
                <a:solidFill>
                  <a:schemeClr val="tx2"/>
                </a:solidFill>
              </a:rPr>
              <a:t> </a:t>
            </a:r>
            <a:r>
              <a:rPr lang="en-GB" sz="1400" b="1" dirty="0" smtClean="0">
                <a:solidFill>
                  <a:schemeClr val="accent1"/>
                </a:solidFill>
              </a:rPr>
              <a:t>substance</a:t>
            </a:r>
            <a:r>
              <a:rPr lang="en-GB" sz="1400" dirty="0" smtClean="0">
                <a:solidFill>
                  <a:schemeClr val="tx2"/>
                </a:solidFill>
              </a:rPr>
              <a:t> that is intended to cause a change in the body</a:t>
            </a:r>
            <a:endParaRPr lang="en-GB" sz="1400" b="1" dirty="0">
              <a:solidFill>
                <a:schemeClr val="accent1"/>
              </a:solidFill>
            </a:endParaRPr>
          </a:p>
        </p:txBody>
      </p:sp>
      <p:sp>
        <p:nvSpPr>
          <p:cNvPr id="19" name="TextBox 18"/>
          <p:cNvSpPr txBox="1"/>
          <p:nvPr/>
        </p:nvSpPr>
        <p:spPr>
          <a:xfrm>
            <a:off x="2795778" y="4178016"/>
            <a:ext cx="5372360" cy="307777"/>
          </a:xfrm>
          <a:prstGeom prst="rect">
            <a:avLst/>
          </a:prstGeom>
          <a:noFill/>
        </p:spPr>
        <p:txBody>
          <a:bodyPr wrap="square" rtlCol="0">
            <a:spAutoFit/>
          </a:bodyPr>
          <a:lstStyle/>
          <a:p>
            <a:r>
              <a:rPr lang="en-GB" sz="1400" dirty="0">
                <a:solidFill>
                  <a:schemeClr val="tx2"/>
                </a:solidFill>
              </a:rPr>
              <a:t>a</a:t>
            </a:r>
            <a:r>
              <a:rPr lang="en-GB" sz="1400" dirty="0" smtClean="0">
                <a:solidFill>
                  <a:schemeClr val="tx2"/>
                </a:solidFill>
              </a:rPr>
              <a:t> </a:t>
            </a:r>
            <a:r>
              <a:rPr lang="en-GB" sz="1400" b="1" dirty="0" smtClean="0">
                <a:solidFill>
                  <a:schemeClr val="accent1"/>
                </a:solidFill>
              </a:rPr>
              <a:t>biological</a:t>
            </a:r>
            <a:r>
              <a:rPr lang="en-GB" sz="1400" dirty="0" smtClean="0">
                <a:solidFill>
                  <a:schemeClr val="tx2"/>
                </a:solidFill>
              </a:rPr>
              <a:t> molecule that a drug binds to, to have its effect</a:t>
            </a:r>
            <a:endParaRPr lang="en-GB" sz="1400" b="1" dirty="0">
              <a:solidFill>
                <a:schemeClr val="accent1"/>
              </a:solidFill>
            </a:endParaRPr>
          </a:p>
        </p:txBody>
      </p:sp>
      <p:sp>
        <p:nvSpPr>
          <p:cNvPr id="30" name="TextBox 29"/>
          <p:cNvSpPr txBox="1"/>
          <p:nvPr/>
        </p:nvSpPr>
        <p:spPr>
          <a:xfrm>
            <a:off x="2795778" y="4502016"/>
            <a:ext cx="5372360" cy="307777"/>
          </a:xfrm>
          <a:prstGeom prst="rect">
            <a:avLst/>
          </a:prstGeom>
          <a:noFill/>
        </p:spPr>
        <p:txBody>
          <a:bodyPr wrap="square" rtlCol="0">
            <a:spAutoFit/>
          </a:bodyPr>
          <a:lstStyle/>
          <a:p>
            <a:r>
              <a:rPr lang="en-GB" sz="1400" dirty="0">
                <a:solidFill>
                  <a:schemeClr val="tx2"/>
                </a:solidFill>
              </a:rPr>
              <a:t>a</a:t>
            </a:r>
            <a:r>
              <a:rPr lang="en-GB" sz="1400" dirty="0" smtClean="0">
                <a:solidFill>
                  <a:schemeClr val="tx2"/>
                </a:solidFill>
              </a:rPr>
              <a:t> </a:t>
            </a:r>
            <a:r>
              <a:rPr lang="en-GB" sz="1400" b="1" dirty="0" smtClean="0">
                <a:solidFill>
                  <a:schemeClr val="accent1"/>
                </a:solidFill>
              </a:rPr>
              <a:t>prostate</a:t>
            </a:r>
            <a:r>
              <a:rPr lang="en-GB" sz="1400" dirty="0" smtClean="0">
                <a:solidFill>
                  <a:schemeClr val="tx2"/>
                </a:solidFill>
              </a:rPr>
              <a:t> cancer drug discovered and developed at the ICR</a:t>
            </a:r>
            <a:endParaRPr lang="en-GB" sz="1400" b="1" dirty="0">
              <a:solidFill>
                <a:schemeClr val="accent1"/>
              </a:solidFill>
            </a:endParaRPr>
          </a:p>
        </p:txBody>
      </p:sp>
      <p:sp>
        <p:nvSpPr>
          <p:cNvPr id="31" name="TextBox 30"/>
          <p:cNvSpPr txBox="1"/>
          <p:nvPr/>
        </p:nvSpPr>
        <p:spPr>
          <a:xfrm>
            <a:off x="2797200" y="4826016"/>
            <a:ext cx="5372360" cy="307777"/>
          </a:xfrm>
          <a:prstGeom prst="rect">
            <a:avLst/>
          </a:prstGeom>
          <a:noFill/>
        </p:spPr>
        <p:txBody>
          <a:bodyPr wrap="square" rtlCol="0">
            <a:spAutoFit/>
          </a:bodyPr>
          <a:lstStyle/>
          <a:p>
            <a:r>
              <a:rPr lang="en-GB" sz="1400" dirty="0">
                <a:solidFill>
                  <a:schemeClr val="tx2"/>
                </a:solidFill>
              </a:rPr>
              <a:t>a</a:t>
            </a:r>
            <a:r>
              <a:rPr lang="en-GB" sz="1400" dirty="0" smtClean="0">
                <a:solidFill>
                  <a:schemeClr val="tx2"/>
                </a:solidFill>
              </a:rPr>
              <a:t>n organic compound made up of </a:t>
            </a:r>
            <a:r>
              <a:rPr lang="en-GB" sz="1400" b="1" dirty="0" smtClean="0">
                <a:solidFill>
                  <a:schemeClr val="accent1"/>
                </a:solidFill>
              </a:rPr>
              <a:t>amino acids</a:t>
            </a:r>
            <a:endParaRPr lang="en-GB" sz="1400" b="1" dirty="0">
              <a:solidFill>
                <a:schemeClr val="accent1"/>
              </a:solidFill>
            </a:endParaRPr>
          </a:p>
        </p:txBody>
      </p:sp>
      <p:sp>
        <p:nvSpPr>
          <p:cNvPr id="32" name="TextBox 31"/>
          <p:cNvSpPr txBox="1"/>
          <p:nvPr/>
        </p:nvSpPr>
        <p:spPr>
          <a:xfrm>
            <a:off x="2795778" y="5150016"/>
            <a:ext cx="5372360" cy="307777"/>
          </a:xfrm>
          <a:prstGeom prst="rect">
            <a:avLst/>
          </a:prstGeom>
          <a:noFill/>
        </p:spPr>
        <p:txBody>
          <a:bodyPr wrap="square" rtlCol="0">
            <a:spAutoFit/>
          </a:bodyPr>
          <a:lstStyle/>
          <a:p>
            <a:r>
              <a:rPr lang="en-GB" sz="1400" dirty="0">
                <a:solidFill>
                  <a:schemeClr val="tx2"/>
                </a:solidFill>
              </a:rPr>
              <a:t>a</a:t>
            </a:r>
            <a:r>
              <a:rPr lang="en-GB" sz="1400" dirty="0" smtClean="0">
                <a:solidFill>
                  <a:schemeClr val="tx2"/>
                </a:solidFill>
              </a:rPr>
              <a:t> technique used to work out the </a:t>
            </a:r>
            <a:r>
              <a:rPr lang="en-GB" sz="1400" b="1" dirty="0" smtClean="0">
                <a:solidFill>
                  <a:schemeClr val="accent1"/>
                </a:solidFill>
              </a:rPr>
              <a:t>structure</a:t>
            </a:r>
            <a:r>
              <a:rPr lang="en-GB" sz="1400" dirty="0" smtClean="0">
                <a:solidFill>
                  <a:schemeClr val="tx2"/>
                </a:solidFill>
              </a:rPr>
              <a:t> of a molecule</a:t>
            </a:r>
            <a:endParaRPr lang="en-GB" sz="1400" b="1" dirty="0">
              <a:solidFill>
                <a:schemeClr val="accent1"/>
              </a:solidFill>
            </a:endParaRPr>
          </a:p>
        </p:txBody>
      </p:sp>
      <p:sp>
        <p:nvSpPr>
          <p:cNvPr id="33" name="TextBox 32"/>
          <p:cNvSpPr txBox="1"/>
          <p:nvPr/>
        </p:nvSpPr>
        <p:spPr>
          <a:xfrm>
            <a:off x="2797200" y="5474016"/>
            <a:ext cx="5372360" cy="307777"/>
          </a:xfrm>
          <a:prstGeom prst="rect">
            <a:avLst/>
          </a:prstGeom>
          <a:noFill/>
        </p:spPr>
        <p:txBody>
          <a:bodyPr wrap="square" rtlCol="0">
            <a:spAutoFit/>
          </a:bodyPr>
          <a:lstStyle/>
          <a:p>
            <a:r>
              <a:rPr lang="en-GB" sz="1400" b="1" dirty="0">
                <a:solidFill>
                  <a:schemeClr val="accent1"/>
                </a:solidFill>
              </a:rPr>
              <a:t>s</a:t>
            </a:r>
            <a:r>
              <a:rPr lang="en-GB" sz="1400" b="1" dirty="0" smtClean="0">
                <a:solidFill>
                  <a:schemeClr val="accent1"/>
                </a:solidFill>
              </a:rPr>
              <a:t>hapes</a:t>
            </a:r>
            <a:r>
              <a:rPr lang="en-GB" sz="1400" dirty="0" smtClean="0">
                <a:solidFill>
                  <a:schemeClr val="tx2"/>
                </a:solidFill>
              </a:rPr>
              <a:t> that fit together like two pieces of a puzzle</a:t>
            </a:r>
            <a:endParaRPr lang="en-GB" sz="1400" b="1" dirty="0">
              <a:solidFill>
                <a:schemeClr val="accent1"/>
              </a:solidFill>
            </a:endParaRPr>
          </a:p>
        </p:txBody>
      </p:sp>
      <p:sp>
        <p:nvSpPr>
          <p:cNvPr id="34" name="TextBox 33"/>
          <p:cNvSpPr txBox="1"/>
          <p:nvPr/>
        </p:nvSpPr>
        <p:spPr>
          <a:xfrm>
            <a:off x="2797200" y="5798016"/>
            <a:ext cx="5372360" cy="307777"/>
          </a:xfrm>
          <a:prstGeom prst="rect">
            <a:avLst/>
          </a:prstGeom>
          <a:noFill/>
        </p:spPr>
        <p:txBody>
          <a:bodyPr wrap="square" rtlCol="0">
            <a:spAutoFit/>
          </a:bodyPr>
          <a:lstStyle/>
          <a:p>
            <a:r>
              <a:rPr lang="en-GB" sz="1400" dirty="0">
                <a:solidFill>
                  <a:schemeClr val="tx2"/>
                </a:solidFill>
              </a:rPr>
              <a:t>a</a:t>
            </a:r>
            <a:r>
              <a:rPr lang="en-GB" sz="1400" dirty="0" smtClean="0">
                <a:solidFill>
                  <a:schemeClr val="tx2"/>
                </a:solidFill>
              </a:rPr>
              <a:t>bility to dissolve in a </a:t>
            </a:r>
            <a:r>
              <a:rPr lang="en-GB" sz="1400" b="1" dirty="0" smtClean="0">
                <a:solidFill>
                  <a:schemeClr val="accent1"/>
                </a:solidFill>
              </a:rPr>
              <a:t>liquid</a:t>
            </a:r>
            <a:endParaRPr lang="en-GB" sz="1400" b="1" dirty="0">
              <a:solidFill>
                <a:schemeClr val="accent1"/>
              </a:solidFill>
            </a:endParaRPr>
          </a:p>
        </p:txBody>
      </p:sp>
      <p:sp>
        <p:nvSpPr>
          <p:cNvPr id="5" name="Rectangle 4"/>
          <p:cNvSpPr/>
          <p:nvPr/>
        </p:nvSpPr>
        <p:spPr>
          <a:xfrm>
            <a:off x="2918691" y="6187071"/>
            <a:ext cx="3177309" cy="2124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2837573" y="6164249"/>
            <a:ext cx="2850846" cy="1062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TextBox 34"/>
          <p:cNvSpPr txBox="1"/>
          <p:nvPr/>
        </p:nvSpPr>
        <p:spPr>
          <a:xfrm>
            <a:off x="2797200" y="6122016"/>
            <a:ext cx="5372360" cy="307777"/>
          </a:xfrm>
          <a:prstGeom prst="rect">
            <a:avLst/>
          </a:prstGeom>
          <a:noFill/>
        </p:spPr>
        <p:txBody>
          <a:bodyPr wrap="square" rtlCol="0">
            <a:spAutoFit/>
          </a:bodyPr>
          <a:lstStyle/>
          <a:p>
            <a:r>
              <a:rPr lang="en-GB" sz="1400" dirty="0">
                <a:solidFill>
                  <a:schemeClr val="tx2"/>
                </a:solidFill>
              </a:rPr>
              <a:t>a</a:t>
            </a:r>
            <a:r>
              <a:rPr lang="en-GB" sz="1400" dirty="0" smtClean="0">
                <a:solidFill>
                  <a:schemeClr val="tx2"/>
                </a:solidFill>
              </a:rPr>
              <a:t>bility to pass through cell </a:t>
            </a:r>
            <a:r>
              <a:rPr lang="en-GB" sz="1400" b="1" dirty="0" smtClean="0">
                <a:solidFill>
                  <a:schemeClr val="accent1"/>
                </a:solidFill>
              </a:rPr>
              <a:t>membranes</a:t>
            </a:r>
            <a:endParaRPr lang="en-GB" sz="1400" b="1" dirty="0">
              <a:solidFill>
                <a:schemeClr val="accent1"/>
              </a:solidFill>
            </a:endParaRPr>
          </a:p>
        </p:txBody>
      </p:sp>
    </p:spTree>
    <p:extLst>
      <p:ext uri="{BB962C8B-B14F-4D97-AF65-F5344CB8AC3E}">
        <p14:creationId xmlns:p14="http://schemas.microsoft.com/office/powerpoint/2010/main" val="300923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3311" b="9674"/>
          <a:stretch/>
        </p:blipFill>
        <p:spPr>
          <a:xfrm>
            <a:off x="4823794" y="1690748"/>
            <a:ext cx="3816000" cy="4839363"/>
          </a:xfrm>
          <a:prstGeom prst="rect">
            <a:avLst/>
          </a:prstGeom>
          <a:ln>
            <a:solidFill>
              <a:schemeClr val="tx2">
                <a:lumMod val="60000"/>
                <a:lumOff val="40000"/>
              </a:schemeClr>
            </a:solidFill>
          </a:ln>
        </p:spPr>
      </p:pic>
      <p:sp>
        <p:nvSpPr>
          <p:cNvPr id="2" name="Rounded Rectangle 1"/>
          <p:cNvSpPr/>
          <p:nvPr/>
        </p:nvSpPr>
        <p:spPr>
          <a:xfrm>
            <a:off x="232565" y="1900012"/>
            <a:ext cx="4171526" cy="2336800"/>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spcBef>
                <a:spcPts val="500"/>
              </a:spcBef>
            </a:pPr>
            <a:r>
              <a:rPr lang="en-US" sz="1900" dirty="0">
                <a:solidFill>
                  <a:schemeClr val="bg1"/>
                </a:solidFill>
              </a:rPr>
              <a:t>Task</a:t>
            </a:r>
          </a:p>
          <a:p>
            <a:pPr marL="0" lvl="1">
              <a:spcBef>
                <a:spcPts val="500"/>
              </a:spcBef>
            </a:pPr>
            <a:endParaRPr lang="en-US" sz="1900" u="sng" dirty="0">
              <a:solidFill>
                <a:schemeClr val="bg1"/>
              </a:solidFill>
            </a:endParaRPr>
          </a:p>
          <a:p>
            <a:pPr marL="0" lvl="1">
              <a:spcBef>
                <a:spcPts val="500"/>
              </a:spcBef>
            </a:pPr>
            <a:r>
              <a:rPr lang="en-GB" sz="1900" dirty="0" smtClean="0">
                <a:solidFill>
                  <a:schemeClr val="bg1"/>
                </a:solidFill>
              </a:rPr>
              <a:t>Put the stages </a:t>
            </a:r>
            <a:r>
              <a:rPr lang="en-GB" sz="1900" dirty="0" smtClean="0">
                <a:solidFill>
                  <a:schemeClr val="bg1"/>
                </a:solidFill>
              </a:rPr>
              <a:t>of drug discovery in order.</a:t>
            </a:r>
            <a:endParaRPr lang="en-US" sz="1900" u="sng" dirty="0">
              <a:solidFill>
                <a:schemeClr val="bg1"/>
              </a:solidFill>
            </a:endParaRPr>
          </a:p>
        </p:txBody>
      </p:sp>
      <p:sp>
        <p:nvSpPr>
          <p:cNvPr id="3" name="Text Placeholder 2"/>
          <p:cNvSpPr>
            <a:spLocks noGrp="1"/>
          </p:cNvSpPr>
          <p:nvPr>
            <p:ph type="body" sz="quarter" idx="13"/>
          </p:nvPr>
        </p:nvSpPr>
        <p:spPr/>
        <p:txBody>
          <a:bodyPr/>
          <a:lstStyle/>
          <a:p>
            <a:r>
              <a:rPr lang="en-GB" dirty="0" smtClean="0"/>
              <a:t>Activity 1b</a:t>
            </a:r>
            <a:endParaRPr lang="en-US" dirty="0" smtClean="0"/>
          </a:p>
        </p:txBody>
      </p:sp>
      <p:sp>
        <p:nvSpPr>
          <p:cNvPr id="6" name="Slide Number Placeholder 5"/>
          <p:cNvSpPr>
            <a:spLocks noGrp="1"/>
          </p:cNvSpPr>
          <p:nvPr>
            <p:ph type="sldNum" sz="quarter" idx="12"/>
          </p:nvPr>
        </p:nvSpPr>
        <p:spPr/>
        <p:txBody>
          <a:bodyPr/>
          <a:lstStyle/>
          <a:p>
            <a:fld id="{B9B2A88A-9ECB-DF45-A377-2575079D0564}" type="slidenum">
              <a:rPr lang="en-GB" smtClean="0"/>
              <a:pPr/>
              <a:t>11</a:t>
            </a:fld>
            <a:endParaRPr lang="en-GB"/>
          </a:p>
        </p:txBody>
      </p:sp>
    </p:spTree>
    <p:extLst>
      <p:ext uri="{BB962C8B-B14F-4D97-AF65-F5344CB8AC3E}">
        <p14:creationId xmlns:p14="http://schemas.microsoft.com/office/powerpoint/2010/main" val="1459415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Activity 1b</a:t>
            </a:r>
          </a:p>
          <a:p>
            <a:pPr lvl="1"/>
            <a:r>
              <a:rPr lang="en-US" dirty="0" smtClean="0"/>
              <a:t>Self-assess</a:t>
            </a:r>
          </a:p>
        </p:txBody>
      </p:sp>
      <p:sp>
        <p:nvSpPr>
          <p:cNvPr id="4" name="Slide Number Placeholder 3"/>
          <p:cNvSpPr>
            <a:spLocks noGrp="1"/>
          </p:cNvSpPr>
          <p:nvPr>
            <p:ph type="sldNum" sz="quarter" idx="12"/>
          </p:nvPr>
        </p:nvSpPr>
        <p:spPr/>
        <p:txBody>
          <a:bodyPr/>
          <a:lstStyle/>
          <a:p>
            <a:fld id="{B9B2A88A-9ECB-DF45-A377-2575079D0564}" type="slidenum">
              <a:rPr lang="en-GB" smtClean="0"/>
              <a:pPr/>
              <a:t>12</a:t>
            </a:fld>
            <a:endParaRPr lang="en-GB"/>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2815"/>
            <a:ext cx="8327858" cy="3481118"/>
          </a:xfrm>
          <a:prstGeom prst="rect">
            <a:avLst/>
          </a:prstGeom>
        </p:spPr>
      </p:pic>
      <p:sp>
        <p:nvSpPr>
          <p:cNvPr id="14" name="TextBox 13"/>
          <p:cNvSpPr txBox="1"/>
          <p:nvPr/>
        </p:nvSpPr>
        <p:spPr>
          <a:xfrm>
            <a:off x="1291396" y="3267526"/>
            <a:ext cx="5372360" cy="307777"/>
          </a:xfrm>
          <a:prstGeom prst="rect">
            <a:avLst/>
          </a:prstGeom>
          <a:noFill/>
        </p:spPr>
        <p:txBody>
          <a:bodyPr wrap="square" rtlCol="0">
            <a:spAutoFit/>
          </a:bodyPr>
          <a:lstStyle/>
          <a:p>
            <a:r>
              <a:rPr lang="en-GB" sz="1400" dirty="0" smtClean="0">
                <a:solidFill>
                  <a:schemeClr val="tx2"/>
                </a:solidFill>
              </a:rPr>
              <a:t>Identify a target by comparing cancer cells and normal cells</a:t>
            </a:r>
          </a:p>
        </p:txBody>
      </p:sp>
      <p:sp>
        <p:nvSpPr>
          <p:cNvPr id="15" name="TextBox 14"/>
          <p:cNvSpPr txBox="1"/>
          <p:nvPr/>
        </p:nvSpPr>
        <p:spPr>
          <a:xfrm>
            <a:off x="1291396" y="3659842"/>
            <a:ext cx="5991991" cy="307777"/>
          </a:xfrm>
          <a:prstGeom prst="rect">
            <a:avLst/>
          </a:prstGeom>
          <a:noFill/>
        </p:spPr>
        <p:txBody>
          <a:bodyPr wrap="square" rtlCol="0">
            <a:spAutoFit/>
          </a:bodyPr>
          <a:lstStyle/>
          <a:p>
            <a:r>
              <a:rPr lang="en-GB" sz="1400" dirty="0" smtClean="0">
                <a:solidFill>
                  <a:schemeClr val="tx2"/>
                </a:solidFill>
              </a:rPr>
              <a:t>Find out as much as we can about the target, including its structure</a:t>
            </a:r>
            <a:endParaRPr lang="en-GB" sz="1400" b="1" dirty="0">
              <a:solidFill>
                <a:schemeClr val="accent1"/>
              </a:solidFill>
            </a:endParaRPr>
          </a:p>
        </p:txBody>
      </p:sp>
      <p:sp>
        <p:nvSpPr>
          <p:cNvPr id="16" name="TextBox 15"/>
          <p:cNvSpPr txBox="1"/>
          <p:nvPr/>
        </p:nvSpPr>
        <p:spPr>
          <a:xfrm>
            <a:off x="1291396" y="4055343"/>
            <a:ext cx="5372360" cy="307777"/>
          </a:xfrm>
          <a:prstGeom prst="rect">
            <a:avLst/>
          </a:prstGeom>
          <a:noFill/>
        </p:spPr>
        <p:txBody>
          <a:bodyPr wrap="square" rtlCol="0">
            <a:spAutoFit/>
          </a:bodyPr>
          <a:lstStyle/>
          <a:p>
            <a:r>
              <a:rPr lang="en-GB" sz="1400" dirty="0" smtClean="0">
                <a:solidFill>
                  <a:schemeClr val="tx2"/>
                </a:solidFill>
              </a:rPr>
              <a:t>Use bacteria to make copies of the target</a:t>
            </a:r>
            <a:endParaRPr lang="en-GB" sz="1400" b="1" dirty="0">
              <a:solidFill>
                <a:schemeClr val="accent1"/>
              </a:solidFill>
            </a:endParaRPr>
          </a:p>
        </p:txBody>
      </p:sp>
      <p:sp>
        <p:nvSpPr>
          <p:cNvPr id="19" name="TextBox 18"/>
          <p:cNvSpPr txBox="1"/>
          <p:nvPr/>
        </p:nvSpPr>
        <p:spPr>
          <a:xfrm>
            <a:off x="1291396" y="4403714"/>
            <a:ext cx="5372360" cy="307777"/>
          </a:xfrm>
          <a:prstGeom prst="rect">
            <a:avLst/>
          </a:prstGeom>
          <a:noFill/>
        </p:spPr>
        <p:txBody>
          <a:bodyPr wrap="square" rtlCol="0">
            <a:spAutoFit/>
          </a:bodyPr>
          <a:lstStyle/>
          <a:p>
            <a:r>
              <a:rPr lang="en-GB" sz="1400" dirty="0" smtClean="0">
                <a:solidFill>
                  <a:schemeClr val="tx2"/>
                </a:solidFill>
              </a:rPr>
              <a:t>Test a library of molecules to see if they bind to the target</a:t>
            </a:r>
            <a:endParaRPr lang="en-GB" sz="1400" b="1" dirty="0">
              <a:solidFill>
                <a:schemeClr val="accent1"/>
              </a:solidFill>
            </a:endParaRPr>
          </a:p>
        </p:txBody>
      </p:sp>
      <p:sp>
        <p:nvSpPr>
          <p:cNvPr id="26" name="TextBox 25"/>
          <p:cNvSpPr txBox="1"/>
          <p:nvPr/>
        </p:nvSpPr>
        <p:spPr>
          <a:xfrm>
            <a:off x="1290473" y="4795615"/>
            <a:ext cx="5372360" cy="307777"/>
          </a:xfrm>
          <a:prstGeom prst="rect">
            <a:avLst/>
          </a:prstGeom>
          <a:noFill/>
        </p:spPr>
        <p:txBody>
          <a:bodyPr wrap="square" rtlCol="0">
            <a:spAutoFit/>
          </a:bodyPr>
          <a:lstStyle/>
          <a:p>
            <a:r>
              <a:rPr lang="en-GB" sz="1400" dirty="0" smtClean="0">
                <a:solidFill>
                  <a:schemeClr val="tx2"/>
                </a:solidFill>
              </a:rPr>
              <a:t>Identify a molecule that binds to the target</a:t>
            </a:r>
            <a:endParaRPr lang="en-GB" sz="1400" b="1" dirty="0">
              <a:solidFill>
                <a:schemeClr val="accent1"/>
              </a:solidFill>
            </a:endParaRPr>
          </a:p>
        </p:txBody>
      </p:sp>
      <p:sp>
        <p:nvSpPr>
          <p:cNvPr id="27" name="TextBox 26"/>
          <p:cNvSpPr txBox="1"/>
          <p:nvPr/>
        </p:nvSpPr>
        <p:spPr>
          <a:xfrm>
            <a:off x="1291396" y="5190885"/>
            <a:ext cx="5372360" cy="307777"/>
          </a:xfrm>
          <a:prstGeom prst="rect">
            <a:avLst/>
          </a:prstGeom>
          <a:noFill/>
        </p:spPr>
        <p:txBody>
          <a:bodyPr wrap="square" rtlCol="0">
            <a:spAutoFit/>
          </a:bodyPr>
          <a:lstStyle/>
          <a:p>
            <a:r>
              <a:rPr lang="en-GB" sz="1400" dirty="0" smtClean="0">
                <a:solidFill>
                  <a:schemeClr val="tx2"/>
                </a:solidFill>
              </a:rPr>
              <a:t>Make changes to the molecule to improve the way it fits the target</a:t>
            </a:r>
            <a:endParaRPr lang="en-GB" sz="1400" b="1" dirty="0">
              <a:solidFill>
                <a:schemeClr val="accent1"/>
              </a:solidFill>
            </a:endParaRPr>
          </a:p>
        </p:txBody>
      </p:sp>
      <p:sp>
        <p:nvSpPr>
          <p:cNvPr id="28" name="TextBox 27"/>
          <p:cNvSpPr txBox="1"/>
          <p:nvPr/>
        </p:nvSpPr>
        <p:spPr>
          <a:xfrm>
            <a:off x="1290473" y="5535887"/>
            <a:ext cx="5372360" cy="307777"/>
          </a:xfrm>
          <a:prstGeom prst="rect">
            <a:avLst/>
          </a:prstGeom>
          <a:noFill/>
        </p:spPr>
        <p:txBody>
          <a:bodyPr wrap="square" rtlCol="0">
            <a:spAutoFit/>
          </a:bodyPr>
          <a:lstStyle/>
          <a:p>
            <a:r>
              <a:rPr lang="en-GB" sz="1400" dirty="0" smtClean="0">
                <a:solidFill>
                  <a:schemeClr val="tx2"/>
                </a:solidFill>
              </a:rPr>
              <a:t>Test how well the molecule works as a drug in cancer cells</a:t>
            </a:r>
            <a:endParaRPr lang="en-GB" sz="1400" b="1" dirty="0">
              <a:solidFill>
                <a:schemeClr val="accent1"/>
              </a:solidFill>
            </a:endParaRPr>
          </a:p>
        </p:txBody>
      </p:sp>
    </p:spTree>
    <p:extLst>
      <p:ext uri="{BB962C8B-B14F-4D97-AF65-F5344CB8AC3E}">
        <p14:creationId xmlns:p14="http://schemas.microsoft.com/office/powerpoint/2010/main" val="167204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2565" y="3068412"/>
            <a:ext cx="4171526" cy="2336800"/>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spcBef>
                <a:spcPts val="500"/>
              </a:spcBef>
            </a:pPr>
            <a:r>
              <a:rPr lang="en-US" sz="1900" dirty="0">
                <a:solidFill>
                  <a:schemeClr val="bg1"/>
                </a:solidFill>
              </a:rPr>
              <a:t>Task</a:t>
            </a:r>
          </a:p>
          <a:p>
            <a:pPr marL="0" lvl="1">
              <a:spcBef>
                <a:spcPts val="500"/>
              </a:spcBef>
            </a:pPr>
            <a:endParaRPr lang="en-US" sz="1900" u="sng" dirty="0">
              <a:solidFill>
                <a:schemeClr val="bg1"/>
              </a:solidFill>
            </a:endParaRPr>
          </a:p>
          <a:p>
            <a:pPr marL="180000" lvl="1" indent="-180000">
              <a:spcBef>
                <a:spcPts val="500"/>
              </a:spcBef>
              <a:buFont typeface="Arial"/>
              <a:buChar char="•"/>
            </a:pPr>
            <a:r>
              <a:rPr lang="en-US" sz="1900" dirty="0">
                <a:solidFill>
                  <a:schemeClr val="bg1"/>
                </a:solidFill>
              </a:rPr>
              <a:t>Watch </a:t>
            </a:r>
            <a:r>
              <a:rPr lang="en-GB" sz="1900" dirty="0">
                <a:solidFill>
                  <a:schemeClr val="bg1"/>
                </a:solidFill>
              </a:rPr>
              <a:t>the </a:t>
            </a:r>
            <a:r>
              <a:rPr lang="en-GB" sz="1900" dirty="0" smtClean="0">
                <a:solidFill>
                  <a:schemeClr val="bg1"/>
                </a:solidFill>
              </a:rPr>
              <a:t>second </a:t>
            </a:r>
            <a:r>
              <a:rPr lang="en-GB" sz="1900" dirty="0">
                <a:solidFill>
                  <a:schemeClr val="bg1"/>
                </a:solidFill>
              </a:rPr>
              <a:t>part of the video, from </a:t>
            </a:r>
            <a:r>
              <a:rPr lang="en-GB" sz="1900" dirty="0" smtClean="0">
                <a:solidFill>
                  <a:schemeClr val="bg1"/>
                </a:solidFill>
              </a:rPr>
              <a:t>4:24 </a:t>
            </a:r>
            <a:r>
              <a:rPr lang="en-GB" sz="1900" dirty="0">
                <a:solidFill>
                  <a:schemeClr val="bg1"/>
                </a:solidFill>
              </a:rPr>
              <a:t>to </a:t>
            </a:r>
            <a:r>
              <a:rPr lang="en-GB" sz="1900" dirty="0" smtClean="0">
                <a:solidFill>
                  <a:schemeClr val="bg1"/>
                </a:solidFill>
              </a:rPr>
              <a:t>6:51.</a:t>
            </a:r>
            <a:endParaRPr lang="en-GB" sz="1900" dirty="0">
              <a:solidFill>
                <a:schemeClr val="bg1"/>
              </a:solidFill>
            </a:endParaRPr>
          </a:p>
          <a:p>
            <a:pPr marL="180000" lvl="1" indent="-180000">
              <a:spcBef>
                <a:spcPts val="500"/>
              </a:spcBef>
              <a:buFont typeface="Arial"/>
              <a:buChar char="•"/>
            </a:pPr>
            <a:r>
              <a:rPr lang="en-US" sz="1900" dirty="0">
                <a:solidFill>
                  <a:schemeClr val="bg1"/>
                </a:solidFill>
              </a:rPr>
              <a:t>Complete this worksheet as you watch the video. </a:t>
            </a:r>
            <a:endParaRPr lang="en-US" sz="1900" u="sng" dirty="0">
              <a:solidFill>
                <a:schemeClr val="bg1"/>
              </a:solidFill>
            </a:endParaRPr>
          </a:p>
        </p:txBody>
      </p:sp>
      <p:sp>
        <p:nvSpPr>
          <p:cNvPr id="3" name="Text Placeholder 2"/>
          <p:cNvSpPr>
            <a:spLocks noGrp="1"/>
          </p:cNvSpPr>
          <p:nvPr>
            <p:ph type="body" sz="quarter" idx="13"/>
          </p:nvPr>
        </p:nvSpPr>
        <p:spPr/>
        <p:txBody>
          <a:bodyPr/>
          <a:lstStyle/>
          <a:p>
            <a:r>
              <a:rPr lang="en-GB" dirty="0" smtClean="0"/>
              <a:t>Video part 2</a:t>
            </a:r>
            <a:endParaRPr lang="en-US" dirty="0" smtClean="0"/>
          </a:p>
        </p:txBody>
      </p:sp>
      <p:sp>
        <p:nvSpPr>
          <p:cNvPr id="6" name="Slide Number Placeholder 5"/>
          <p:cNvSpPr>
            <a:spLocks noGrp="1"/>
          </p:cNvSpPr>
          <p:nvPr>
            <p:ph type="sldNum" sz="quarter" idx="12"/>
          </p:nvPr>
        </p:nvSpPr>
        <p:spPr/>
        <p:txBody>
          <a:bodyPr/>
          <a:lstStyle/>
          <a:p>
            <a:fld id="{B9B2A88A-9ECB-DF45-A377-2575079D0564}" type="slidenum">
              <a:rPr lang="en-GB" smtClean="0"/>
              <a:pPr/>
              <a:t>13</a:t>
            </a:fld>
            <a:endParaRPr lang="en-GB"/>
          </a:p>
        </p:txBody>
      </p:sp>
      <p:sp>
        <p:nvSpPr>
          <p:cNvPr id="4" name="Content Placeholder 3"/>
          <p:cNvSpPr>
            <a:spLocks noGrp="1"/>
          </p:cNvSpPr>
          <p:nvPr>
            <p:ph idx="1"/>
          </p:nvPr>
        </p:nvSpPr>
        <p:spPr>
          <a:xfrm>
            <a:off x="159040" y="1690748"/>
            <a:ext cx="4077141" cy="2484088"/>
          </a:xfrm>
        </p:spPr>
        <p:txBody>
          <a:bodyPr/>
          <a:lstStyle/>
          <a:p>
            <a:r>
              <a:rPr lang="en-GB" dirty="0" smtClean="0"/>
              <a:t>This part of the video covers preclinical </a:t>
            </a:r>
            <a:r>
              <a:rPr lang="en-GB" dirty="0"/>
              <a:t>testing in cells and animals and the phases of clinical </a:t>
            </a:r>
            <a:r>
              <a:rPr lang="en-GB" dirty="0" smtClean="0"/>
              <a:t>trials.</a:t>
            </a:r>
            <a:endParaRPr lang="en-US" dirty="0"/>
          </a:p>
        </p:txBody>
      </p:sp>
      <p:pic>
        <p:nvPicPr>
          <p:cNvPr id="5" name="Picture 4"/>
          <p:cNvPicPr>
            <a:picLocks noChangeAspect="1"/>
          </p:cNvPicPr>
          <p:nvPr/>
        </p:nvPicPr>
        <p:blipFill rotWithShape="1">
          <a:blip r:embed="rId2"/>
          <a:srcRect b="3568"/>
          <a:stretch/>
        </p:blipFill>
        <p:spPr>
          <a:xfrm>
            <a:off x="4941605" y="1690748"/>
            <a:ext cx="3580378" cy="4839361"/>
          </a:xfrm>
          <a:prstGeom prst="rect">
            <a:avLst/>
          </a:prstGeom>
          <a:ln>
            <a:solidFill>
              <a:schemeClr val="tx2">
                <a:lumMod val="60000"/>
                <a:lumOff val="40000"/>
              </a:schemeClr>
            </a:solidFill>
          </a:ln>
        </p:spPr>
      </p:pic>
    </p:spTree>
    <p:extLst>
      <p:ext uri="{BB962C8B-B14F-4D97-AF65-F5344CB8AC3E}">
        <p14:creationId xmlns:p14="http://schemas.microsoft.com/office/powerpoint/2010/main" val="567242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Self assess</a:t>
            </a:r>
          </a:p>
        </p:txBody>
      </p:sp>
      <p:sp>
        <p:nvSpPr>
          <p:cNvPr id="4" name="Slide Number Placeholder 3"/>
          <p:cNvSpPr>
            <a:spLocks noGrp="1"/>
          </p:cNvSpPr>
          <p:nvPr>
            <p:ph type="sldNum" sz="quarter" idx="12"/>
          </p:nvPr>
        </p:nvSpPr>
        <p:spPr/>
        <p:txBody>
          <a:bodyPr/>
          <a:lstStyle/>
          <a:p>
            <a:fld id="{B9B2A88A-9ECB-DF45-A377-2575079D0564}" type="slidenum">
              <a:rPr lang="en-GB" smtClean="0"/>
              <a:pPr/>
              <a:t>14</a:t>
            </a:fld>
            <a:endParaRPr lang="en-GB"/>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81" y="2499662"/>
            <a:ext cx="8718036" cy="1353429"/>
          </a:xfrm>
          <a:prstGeom prst="rect">
            <a:avLst/>
          </a:prstGeom>
        </p:spPr>
      </p:pic>
      <p:sp>
        <p:nvSpPr>
          <p:cNvPr id="13" name="TextBox 12"/>
          <p:cNvSpPr txBox="1"/>
          <p:nvPr/>
        </p:nvSpPr>
        <p:spPr>
          <a:xfrm>
            <a:off x="3378662" y="2813606"/>
            <a:ext cx="1376218" cy="307777"/>
          </a:xfrm>
          <a:prstGeom prst="rect">
            <a:avLst/>
          </a:prstGeom>
          <a:noFill/>
        </p:spPr>
        <p:txBody>
          <a:bodyPr wrap="square" rtlCol="0">
            <a:spAutoFit/>
          </a:bodyPr>
          <a:lstStyle/>
          <a:p>
            <a:pPr algn="ctr"/>
            <a:r>
              <a:rPr lang="en-GB" sz="1400" dirty="0" smtClean="0">
                <a:solidFill>
                  <a:schemeClr val="tx2"/>
                </a:solidFill>
              </a:rPr>
              <a:t>effective</a:t>
            </a:r>
            <a:endParaRPr lang="en-GB" dirty="0">
              <a:solidFill>
                <a:schemeClr val="tx2"/>
              </a:solidFill>
            </a:endParaRPr>
          </a:p>
        </p:txBody>
      </p:sp>
      <p:sp>
        <p:nvSpPr>
          <p:cNvPr id="14" name="TextBox 13"/>
          <p:cNvSpPr txBox="1"/>
          <p:nvPr/>
        </p:nvSpPr>
        <p:spPr>
          <a:xfrm>
            <a:off x="6660542" y="2813606"/>
            <a:ext cx="1678785" cy="307777"/>
          </a:xfrm>
          <a:prstGeom prst="rect">
            <a:avLst/>
          </a:prstGeom>
          <a:noFill/>
        </p:spPr>
        <p:txBody>
          <a:bodyPr wrap="square" rtlCol="0">
            <a:spAutoFit/>
          </a:bodyPr>
          <a:lstStyle/>
          <a:p>
            <a:pPr algn="ctr"/>
            <a:r>
              <a:rPr lang="en-GB" sz="1400" dirty="0">
                <a:solidFill>
                  <a:schemeClr val="tx2"/>
                </a:solidFill>
              </a:rPr>
              <a:t>c</a:t>
            </a:r>
            <a:r>
              <a:rPr lang="en-GB" sz="1400" dirty="0" smtClean="0">
                <a:solidFill>
                  <a:schemeClr val="tx2"/>
                </a:solidFill>
              </a:rPr>
              <a:t>ancer cells</a:t>
            </a:r>
            <a:endParaRPr lang="en-GB" sz="1400" dirty="0">
              <a:solidFill>
                <a:schemeClr val="tx2"/>
              </a:solidFill>
            </a:endParaRPr>
          </a:p>
        </p:txBody>
      </p:sp>
      <p:sp>
        <p:nvSpPr>
          <p:cNvPr id="15" name="TextBox 14"/>
          <p:cNvSpPr txBox="1"/>
          <p:nvPr/>
        </p:nvSpPr>
        <p:spPr>
          <a:xfrm>
            <a:off x="2766014" y="3272250"/>
            <a:ext cx="1376218" cy="307777"/>
          </a:xfrm>
          <a:prstGeom prst="rect">
            <a:avLst/>
          </a:prstGeom>
          <a:noFill/>
        </p:spPr>
        <p:txBody>
          <a:bodyPr wrap="square" rtlCol="0">
            <a:spAutoFit/>
          </a:bodyPr>
          <a:lstStyle/>
          <a:p>
            <a:pPr algn="ctr"/>
            <a:r>
              <a:rPr lang="en-GB" sz="1400" dirty="0" smtClean="0">
                <a:solidFill>
                  <a:schemeClr val="tx2"/>
                </a:solidFill>
              </a:rPr>
              <a:t>safe</a:t>
            </a:r>
            <a:endParaRPr lang="en-GB" dirty="0">
              <a:solidFill>
                <a:schemeClr val="tx2"/>
              </a:solidFill>
            </a:endParaRPr>
          </a:p>
        </p:txBody>
      </p:sp>
      <p:sp>
        <p:nvSpPr>
          <p:cNvPr id="16" name="TextBox 15"/>
          <p:cNvSpPr txBox="1"/>
          <p:nvPr/>
        </p:nvSpPr>
        <p:spPr>
          <a:xfrm>
            <a:off x="6441902" y="3272250"/>
            <a:ext cx="1376218" cy="307777"/>
          </a:xfrm>
          <a:prstGeom prst="rect">
            <a:avLst/>
          </a:prstGeom>
          <a:noFill/>
        </p:spPr>
        <p:txBody>
          <a:bodyPr wrap="square" rtlCol="0">
            <a:spAutoFit/>
          </a:bodyPr>
          <a:lstStyle/>
          <a:p>
            <a:pPr algn="ctr"/>
            <a:r>
              <a:rPr lang="en-GB" sz="1400" dirty="0" smtClean="0">
                <a:solidFill>
                  <a:schemeClr val="tx2"/>
                </a:solidFill>
              </a:rPr>
              <a:t>people</a:t>
            </a:r>
            <a:endParaRPr lang="en-GB" dirty="0">
              <a:solidFill>
                <a:schemeClr val="tx2"/>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9" y="4562784"/>
            <a:ext cx="8510754" cy="1664352"/>
          </a:xfrm>
          <a:prstGeom prst="rect">
            <a:avLst/>
          </a:prstGeom>
        </p:spPr>
      </p:pic>
      <p:sp>
        <p:nvSpPr>
          <p:cNvPr id="22" name="TextBox 21"/>
          <p:cNvSpPr txBox="1"/>
          <p:nvPr/>
        </p:nvSpPr>
        <p:spPr>
          <a:xfrm>
            <a:off x="797006" y="5071808"/>
            <a:ext cx="1376218" cy="307777"/>
          </a:xfrm>
          <a:prstGeom prst="rect">
            <a:avLst/>
          </a:prstGeom>
          <a:noFill/>
        </p:spPr>
        <p:txBody>
          <a:bodyPr wrap="square" rtlCol="0">
            <a:spAutoFit/>
          </a:bodyPr>
          <a:lstStyle/>
          <a:p>
            <a:r>
              <a:rPr lang="en-GB" sz="1400" dirty="0" smtClean="0">
                <a:solidFill>
                  <a:schemeClr val="tx2"/>
                </a:solidFill>
              </a:rPr>
              <a:t>rats</a:t>
            </a:r>
            <a:endParaRPr lang="en-GB" dirty="0">
              <a:solidFill>
                <a:schemeClr val="tx2"/>
              </a:solidFill>
            </a:endParaRPr>
          </a:p>
        </p:txBody>
      </p:sp>
      <p:sp>
        <p:nvSpPr>
          <p:cNvPr id="23" name="TextBox 22"/>
          <p:cNvSpPr txBox="1"/>
          <p:nvPr/>
        </p:nvSpPr>
        <p:spPr>
          <a:xfrm>
            <a:off x="797006" y="5613784"/>
            <a:ext cx="1376218" cy="307777"/>
          </a:xfrm>
          <a:prstGeom prst="rect">
            <a:avLst/>
          </a:prstGeom>
          <a:noFill/>
        </p:spPr>
        <p:txBody>
          <a:bodyPr wrap="square" rtlCol="0">
            <a:spAutoFit/>
          </a:bodyPr>
          <a:lstStyle/>
          <a:p>
            <a:r>
              <a:rPr lang="en-GB" sz="1400" dirty="0" smtClean="0">
                <a:solidFill>
                  <a:schemeClr val="tx2"/>
                </a:solidFill>
              </a:rPr>
              <a:t>mice</a:t>
            </a:r>
            <a:endParaRPr lang="en-GB" dirty="0">
              <a:solidFill>
                <a:schemeClr val="tx2"/>
              </a:solidFill>
            </a:endParaRPr>
          </a:p>
        </p:txBody>
      </p:sp>
    </p:spTree>
    <p:extLst>
      <p:ext uri="{BB962C8B-B14F-4D97-AF65-F5344CB8AC3E}">
        <p14:creationId xmlns:p14="http://schemas.microsoft.com/office/powerpoint/2010/main" val="369158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Self assess</a:t>
            </a:r>
          </a:p>
        </p:txBody>
      </p:sp>
      <p:sp>
        <p:nvSpPr>
          <p:cNvPr id="4" name="Slide Number Placeholder 3"/>
          <p:cNvSpPr>
            <a:spLocks noGrp="1"/>
          </p:cNvSpPr>
          <p:nvPr>
            <p:ph type="sldNum" sz="quarter" idx="12"/>
          </p:nvPr>
        </p:nvSpPr>
        <p:spPr/>
        <p:txBody>
          <a:bodyPr/>
          <a:lstStyle/>
          <a:p>
            <a:fld id="{B9B2A88A-9ECB-DF45-A377-2575079D0564}" type="slidenum">
              <a:rPr lang="en-GB" smtClean="0"/>
              <a:pPr/>
              <a:t>15</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8" y="2400417"/>
            <a:ext cx="8425402" cy="2060627"/>
          </a:xfrm>
          <a:prstGeom prst="rect">
            <a:avLst/>
          </a:prstGeom>
        </p:spPr>
      </p:pic>
      <p:sp>
        <p:nvSpPr>
          <p:cNvPr id="25" name="Rectangle 24"/>
          <p:cNvSpPr/>
          <p:nvPr/>
        </p:nvSpPr>
        <p:spPr>
          <a:xfrm>
            <a:off x="7576757" y="4626864"/>
            <a:ext cx="896112" cy="3017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01" y="4525052"/>
            <a:ext cx="8943607" cy="1999661"/>
          </a:xfrm>
          <a:prstGeom prst="rect">
            <a:avLst/>
          </a:prstGeom>
        </p:spPr>
      </p:pic>
      <p:sp>
        <p:nvSpPr>
          <p:cNvPr id="33" name="TextBox 32"/>
          <p:cNvSpPr txBox="1"/>
          <p:nvPr/>
        </p:nvSpPr>
        <p:spPr>
          <a:xfrm>
            <a:off x="3002282" y="5009988"/>
            <a:ext cx="1897426" cy="307777"/>
          </a:xfrm>
          <a:prstGeom prst="rect">
            <a:avLst/>
          </a:prstGeom>
          <a:noFill/>
        </p:spPr>
        <p:txBody>
          <a:bodyPr wrap="square" rtlCol="0">
            <a:spAutoFit/>
          </a:bodyPr>
          <a:lstStyle/>
          <a:p>
            <a:pPr algn="ctr"/>
            <a:r>
              <a:rPr lang="en-GB" sz="1400" dirty="0" smtClean="0">
                <a:solidFill>
                  <a:schemeClr val="tx2"/>
                </a:solidFill>
              </a:rPr>
              <a:t>phases</a:t>
            </a:r>
            <a:endParaRPr lang="en-GB" sz="1400" dirty="0">
              <a:solidFill>
                <a:schemeClr val="tx2"/>
              </a:solidFill>
            </a:endParaRPr>
          </a:p>
        </p:txBody>
      </p:sp>
      <p:sp>
        <p:nvSpPr>
          <p:cNvPr id="34" name="TextBox 33"/>
          <p:cNvSpPr txBox="1"/>
          <p:nvPr/>
        </p:nvSpPr>
        <p:spPr>
          <a:xfrm>
            <a:off x="6245497" y="5009988"/>
            <a:ext cx="1897426" cy="307777"/>
          </a:xfrm>
          <a:prstGeom prst="rect">
            <a:avLst/>
          </a:prstGeom>
          <a:noFill/>
        </p:spPr>
        <p:txBody>
          <a:bodyPr wrap="square" rtlCol="0">
            <a:spAutoFit/>
          </a:bodyPr>
          <a:lstStyle/>
          <a:p>
            <a:pPr algn="ctr"/>
            <a:r>
              <a:rPr lang="en-GB" sz="1400" dirty="0" smtClean="0">
                <a:solidFill>
                  <a:schemeClr val="tx2"/>
                </a:solidFill>
              </a:rPr>
              <a:t>1</a:t>
            </a:r>
            <a:endParaRPr lang="en-GB" sz="1400" dirty="0">
              <a:solidFill>
                <a:schemeClr val="tx2"/>
              </a:solidFill>
            </a:endParaRPr>
          </a:p>
        </p:txBody>
      </p:sp>
      <p:sp>
        <p:nvSpPr>
          <p:cNvPr id="35" name="TextBox 34"/>
          <p:cNvSpPr txBox="1"/>
          <p:nvPr/>
        </p:nvSpPr>
        <p:spPr>
          <a:xfrm>
            <a:off x="7194210" y="5009988"/>
            <a:ext cx="1897426" cy="307777"/>
          </a:xfrm>
          <a:prstGeom prst="rect">
            <a:avLst/>
          </a:prstGeom>
          <a:noFill/>
        </p:spPr>
        <p:txBody>
          <a:bodyPr wrap="square" rtlCol="0">
            <a:spAutoFit/>
          </a:bodyPr>
          <a:lstStyle/>
          <a:p>
            <a:pPr algn="ctr"/>
            <a:r>
              <a:rPr lang="en-GB" sz="1400" dirty="0" smtClean="0">
                <a:solidFill>
                  <a:schemeClr val="tx2"/>
                </a:solidFill>
              </a:rPr>
              <a:t>2</a:t>
            </a:r>
            <a:endParaRPr lang="en-GB" sz="1400" dirty="0">
              <a:solidFill>
                <a:schemeClr val="tx2"/>
              </a:solidFill>
            </a:endParaRPr>
          </a:p>
        </p:txBody>
      </p:sp>
      <p:sp>
        <p:nvSpPr>
          <p:cNvPr id="36" name="TextBox 35"/>
          <p:cNvSpPr txBox="1"/>
          <p:nvPr/>
        </p:nvSpPr>
        <p:spPr>
          <a:xfrm>
            <a:off x="73152" y="5480966"/>
            <a:ext cx="1897426" cy="307777"/>
          </a:xfrm>
          <a:prstGeom prst="rect">
            <a:avLst/>
          </a:prstGeom>
          <a:noFill/>
        </p:spPr>
        <p:txBody>
          <a:bodyPr wrap="square" rtlCol="0">
            <a:spAutoFit/>
          </a:bodyPr>
          <a:lstStyle/>
          <a:p>
            <a:pPr algn="ctr"/>
            <a:r>
              <a:rPr lang="en-GB" sz="1400" dirty="0" smtClean="0">
                <a:solidFill>
                  <a:schemeClr val="tx2"/>
                </a:solidFill>
              </a:rPr>
              <a:t>3</a:t>
            </a:r>
            <a:endParaRPr lang="en-GB" sz="1400" dirty="0">
              <a:solidFill>
                <a:schemeClr val="tx2"/>
              </a:solidFill>
            </a:endParaRPr>
          </a:p>
        </p:txBody>
      </p:sp>
      <p:sp>
        <p:nvSpPr>
          <p:cNvPr id="37" name="TextBox 36"/>
          <p:cNvSpPr txBox="1"/>
          <p:nvPr/>
        </p:nvSpPr>
        <p:spPr>
          <a:xfrm>
            <a:off x="4233672" y="5479830"/>
            <a:ext cx="1897426" cy="307777"/>
          </a:xfrm>
          <a:prstGeom prst="rect">
            <a:avLst/>
          </a:prstGeom>
          <a:noFill/>
        </p:spPr>
        <p:txBody>
          <a:bodyPr wrap="square" rtlCol="0">
            <a:spAutoFit/>
          </a:bodyPr>
          <a:lstStyle/>
          <a:p>
            <a:pPr algn="ctr"/>
            <a:r>
              <a:rPr lang="en-GB" sz="1400" dirty="0" smtClean="0">
                <a:solidFill>
                  <a:schemeClr val="tx2"/>
                </a:solidFill>
              </a:rPr>
              <a:t>complete</a:t>
            </a:r>
            <a:endParaRPr lang="en-GB" dirty="0">
              <a:solidFill>
                <a:schemeClr val="tx2"/>
              </a:solidFill>
            </a:endParaRPr>
          </a:p>
        </p:txBody>
      </p:sp>
      <p:sp>
        <p:nvSpPr>
          <p:cNvPr id="38" name="TextBox 37"/>
          <p:cNvSpPr txBox="1"/>
          <p:nvPr/>
        </p:nvSpPr>
        <p:spPr>
          <a:xfrm>
            <a:off x="740666" y="5957477"/>
            <a:ext cx="1897426" cy="307777"/>
          </a:xfrm>
          <a:prstGeom prst="rect">
            <a:avLst/>
          </a:prstGeom>
          <a:noFill/>
        </p:spPr>
        <p:txBody>
          <a:bodyPr wrap="square" rtlCol="0">
            <a:spAutoFit/>
          </a:bodyPr>
          <a:lstStyle/>
          <a:p>
            <a:pPr algn="ctr"/>
            <a:r>
              <a:rPr lang="en-GB" sz="1400" dirty="0" smtClean="0">
                <a:solidFill>
                  <a:schemeClr val="tx2"/>
                </a:solidFill>
              </a:rPr>
              <a:t>progress</a:t>
            </a:r>
            <a:endParaRPr lang="en-GB" dirty="0">
              <a:solidFill>
                <a:schemeClr val="tx2"/>
              </a:solidFill>
            </a:endParaRPr>
          </a:p>
        </p:txBody>
      </p:sp>
      <p:sp>
        <p:nvSpPr>
          <p:cNvPr id="16" name="TextBox 15"/>
          <p:cNvSpPr txBox="1"/>
          <p:nvPr/>
        </p:nvSpPr>
        <p:spPr>
          <a:xfrm>
            <a:off x="1015746" y="2859016"/>
            <a:ext cx="6320254" cy="307777"/>
          </a:xfrm>
          <a:prstGeom prst="rect">
            <a:avLst/>
          </a:prstGeom>
          <a:noFill/>
        </p:spPr>
        <p:txBody>
          <a:bodyPr wrap="square" rtlCol="0">
            <a:spAutoFit/>
          </a:bodyPr>
          <a:lstStyle/>
          <a:p>
            <a:r>
              <a:rPr lang="en-GB" sz="1400" dirty="0">
                <a:solidFill>
                  <a:schemeClr val="tx2"/>
                </a:solidFill>
              </a:rPr>
              <a:t>w</a:t>
            </a:r>
            <a:r>
              <a:rPr lang="en-GB" sz="1400" dirty="0" smtClean="0">
                <a:solidFill>
                  <a:schemeClr val="tx2"/>
                </a:solidFill>
              </a:rPr>
              <a:t>hether a drug is dangerous for people taking it and what side effects it has</a:t>
            </a:r>
            <a:endParaRPr lang="en-GB" sz="1400" dirty="0">
              <a:solidFill>
                <a:schemeClr val="tx2"/>
              </a:solidFill>
            </a:endParaRPr>
          </a:p>
        </p:txBody>
      </p:sp>
      <p:sp>
        <p:nvSpPr>
          <p:cNvPr id="17" name="TextBox 16"/>
          <p:cNvSpPr txBox="1"/>
          <p:nvPr/>
        </p:nvSpPr>
        <p:spPr>
          <a:xfrm>
            <a:off x="1015746" y="3351300"/>
            <a:ext cx="3884674" cy="307777"/>
          </a:xfrm>
          <a:prstGeom prst="rect">
            <a:avLst/>
          </a:prstGeom>
          <a:noFill/>
        </p:spPr>
        <p:txBody>
          <a:bodyPr wrap="square" rtlCol="0">
            <a:spAutoFit/>
          </a:bodyPr>
          <a:lstStyle/>
          <a:p>
            <a:r>
              <a:rPr lang="en-GB" sz="1400" dirty="0" smtClean="0">
                <a:solidFill>
                  <a:schemeClr val="tx2"/>
                </a:solidFill>
              </a:rPr>
              <a:t>how much of a drug you should give to people</a:t>
            </a:r>
            <a:endParaRPr lang="en-GB" sz="1400" dirty="0">
              <a:solidFill>
                <a:schemeClr val="tx2"/>
              </a:solidFill>
            </a:endParaRPr>
          </a:p>
        </p:txBody>
      </p:sp>
      <p:sp>
        <p:nvSpPr>
          <p:cNvPr id="18" name="TextBox 17"/>
          <p:cNvSpPr txBox="1"/>
          <p:nvPr/>
        </p:nvSpPr>
        <p:spPr>
          <a:xfrm>
            <a:off x="1015746" y="3826790"/>
            <a:ext cx="3818753" cy="307777"/>
          </a:xfrm>
          <a:prstGeom prst="rect">
            <a:avLst/>
          </a:prstGeom>
          <a:noFill/>
        </p:spPr>
        <p:txBody>
          <a:bodyPr wrap="square" rtlCol="0">
            <a:spAutoFit/>
          </a:bodyPr>
          <a:lstStyle/>
          <a:p>
            <a:r>
              <a:rPr lang="en-GB" sz="1400" dirty="0">
                <a:solidFill>
                  <a:schemeClr val="tx2"/>
                </a:solidFill>
              </a:rPr>
              <a:t>h</a:t>
            </a:r>
            <a:r>
              <a:rPr lang="en-GB" sz="1400" dirty="0" smtClean="0">
                <a:solidFill>
                  <a:schemeClr val="tx2"/>
                </a:solidFill>
              </a:rPr>
              <a:t>ow well a drug works against a disease</a:t>
            </a:r>
            <a:endParaRPr lang="en-GB" sz="1400" dirty="0">
              <a:solidFill>
                <a:schemeClr val="tx2"/>
              </a:solidFill>
            </a:endParaRPr>
          </a:p>
        </p:txBody>
      </p:sp>
    </p:spTree>
    <p:extLst>
      <p:ext uri="{BB962C8B-B14F-4D97-AF65-F5344CB8AC3E}">
        <p14:creationId xmlns:p14="http://schemas.microsoft.com/office/powerpoint/2010/main" val="360806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Self assess</a:t>
            </a:r>
          </a:p>
        </p:txBody>
      </p:sp>
      <p:sp>
        <p:nvSpPr>
          <p:cNvPr id="4" name="Slide Number Placeholder 3"/>
          <p:cNvSpPr>
            <a:spLocks noGrp="1"/>
          </p:cNvSpPr>
          <p:nvPr>
            <p:ph type="sldNum" sz="quarter" idx="12"/>
          </p:nvPr>
        </p:nvSpPr>
        <p:spPr/>
        <p:txBody>
          <a:bodyPr/>
          <a:lstStyle/>
          <a:p>
            <a:fld id="{B9B2A88A-9ECB-DF45-A377-2575079D0564}" type="slidenum">
              <a:rPr lang="en-GB" smtClean="0"/>
              <a:pPr/>
              <a:t>16</a:t>
            </a:fld>
            <a:endParaRPr lang="en-GB"/>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57" y="2406321"/>
            <a:ext cx="8839966" cy="2121592"/>
          </a:xfrm>
          <a:prstGeom prst="rect">
            <a:avLst/>
          </a:prstGeom>
        </p:spPr>
      </p:pic>
      <p:cxnSp>
        <p:nvCxnSpPr>
          <p:cNvPr id="22" name="Straight Connector 21"/>
          <p:cNvCxnSpPr/>
          <p:nvPr/>
        </p:nvCxnSpPr>
        <p:spPr>
          <a:xfrm flipH="1" flipV="1">
            <a:off x="962406" y="3081528"/>
            <a:ext cx="1149858" cy="100584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1008126" y="3145536"/>
            <a:ext cx="1104138" cy="50941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1008126" y="3616452"/>
            <a:ext cx="1104138" cy="509414"/>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108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672" r="3787"/>
          <a:stretch/>
        </p:blipFill>
        <p:spPr>
          <a:xfrm>
            <a:off x="4555521" y="1572173"/>
            <a:ext cx="4443985" cy="5004000"/>
          </a:xfrm>
          <a:prstGeom prst="rect">
            <a:avLst/>
          </a:prstGeom>
        </p:spPr>
      </p:pic>
      <p:sp>
        <p:nvSpPr>
          <p:cNvPr id="2" name="Rounded Rectangle 1"/>
          <p:cNvSpPr/>
          <p:nvPr/>
        </p:nvSpPr>
        <p:spPr>
          <a:xfrm>
            <a:off x="232565" y="4028532"/>
            <a:ext cx="4171526" cy="2336800"/>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spcBef>
                <a:spcPts val="500"/>
              </a:spcBef>
            </a:pPr>
            <a:r>
              <a:rPr lang="en-US" sz="1900" dirty="0">
                <a:solidFill>
                  <a:schemeClr val="bg1"/>
                </a:solidFill>
              </a:rPr>
              <a:t>Task</a:t>
            </a:r>
          </a:p>
          <a:p>
            <a:pPr marL="0" lvl="1">
              <a:spcBef>
                <a:spcPts val="500"/>
              </a:spcBef>
            </a:pPr>
            <a:endParaRPr lang="en-US" sz="1900" u="sng" dirty="0">
              <a:solidFill>
                <a:schemeClr val="bg1"/>
              </a:solidFill>
            </a:endParaRPr>
          </a:p>
          <a:p>
            <a:pPr marL="0" lvl="1">
              <a:spcBef>
                <a:spcPts val="500"/>
              </a:spcBef>
            </a:pPr>
            <a:r>
              <a:rPr lang="en-GB" sz="1900" dirty="0"/>
              <a:t>Compare the drug molecules on the cards and discuss which of the four drug molecules is the most likely to progress to the next stage of testing and why.</a:t>
            </a:r>
            <a:endParaRPr lang="en-US" sz="1900" u="sng" dirty="0">
              <a:solidFill>
                <a:schemeClr val="bg1"/>
              </a:solidFill>
            </a:endParaRPr>
          </a:p>
        </p:txBody>
      </p:sp>
      <p:sp>
        <p:nvSpPr>
          <p:cNvPr id="3" name="Text Placeholder 2"/>
          <p:cNvSpPr>
            <a:spLocks noGrp="1"/>
          </p:cNvSpPr>
          <p:nvPr>
            <p:ph type="body" sz="quarter" idx="13"/>
          </p:nvPr>
        </p:nvSpPr>
        <p:spPr/>
        <p:txBody>
          <a:bodyPr/>
          <a:lstStyle/>
          <a:p>
            <a:r>
              <a:rPr lang="en-GB" dirty="0" smtClean="0"/>
              <a:t>Activity 2</a:t>
            </a:r>
            <a:endParaRPr lang="en-US" dirty="0" smtClean="0"/>
          </a:p>
        </p:txBody>
      </p:sp>
      <p:sp>
        <p:nvSpPr>
          <p:cNvPr id="6" name="Slide Number Placeholder 5"/>
          <p:cNvSpPr>
            <a:spLocks noGrp="1"/>
          </p:cNvSpPr>
          <p:nvPr>
            <p:ph type="sldNum" sz="quarter" idx="12"/>
          </p:nvPr>
        </p:nvSpPr>
        <p:spPr/>
        <p:txBody>
          <a:bodyPr/>
          <a:lstStyle/>
          <a:p>
            <a:fld id="{B9B2A88A-9ECB-DF45-A377-2575079D0564}" type="slidenum">
              <a:rPr lang="en-GB" smtClean="0"/>
              <a:pPr/>
              <a:t>17</a:t>
            </a:fld>
            <a:endParaRPr lang="en-GB"/>
          </a:p>
        </p:txBody>
      </p:sp>
      <p:sp>
        <p:nvSpPr>
          <p:cNvPr id="4" name="Content Placeholder 3"/>
          <p:cNvSpPr>
            <a:spLocks noGrp="1"/>
          </p:cNvSpPr>
          <p:nvPr>
            <p:ph idx="1"/>
          </p:nvPr>
        </p:nvSpPr>
        <p:spPr>
          <a:xfrm>
            <a:off x="159040" y="1690748"/>
            <a:ext cx="4077141" cy="2484088"/>
          </a:xfrm>
        </p:spPr>
        <p:txBody>
          <a:bodyPr>
            <a:normAutofit/>
          </a:bodyPr>
          <a:lstStyle/>
          <a:p>
            <a:r>
              <a:rPr lang="en-GB" dirty="0" smtClean="0"/>
              <a:t>The cards </a:t>
            </a:r>
            <a:r>
              <a:rPr lang="en-GB" dirty="0"/>
              <a:t>you have been given contain information about a new drug molecule being tested. For each new drug molecule, the efficacy, dosage and toxicity of the drug have been marked out of 10. </a:t>
            </a:r>
          </a:p>
        </p:txBody>
      </p:sp>
    </p:spTree>
    <p:extLst>
      <p:ext uri="{BB962C8B-B14F-4D97-AF65-F5344CB8AC3E}">
        <p14:creationId xmlns:p14="http://schemas.microsoft.com/office/powerpoint/2010/main" val="1134734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Activity 2</a:t>
            </a:r>
          </a:p>
        </p:txBody>
      </p:sp>
      <p:sp>
        <p:nvSpPr>
          <p:cNvPr id="4" name="Slide Number Placeholder 3"/>
          <p:cNvSpPr>
            <a:spLocks noGrp="1"/>
          </p:cNvSpPr>
          <p:nvPr>
            <p:ph type="sldNum" sz="quarter" idx="12"/>
          </p:nvPr>
        </p:nvSpPr>
        <p:spPr/>
        <p:txBody>
          <a:bodyPr/>
          <a:lstStyle/>
          <a:p>
            <a:fld id="{B9B2A88A-9ECB-DF45-A377-2575079D0564}" type="slidenum">
              <a:rPr lang="en-GB" smtClean="0"/>
              <a:pPr/>
              <a:t>18</a:t>
            </a:fld>
            <a:endParaRPr lang="en-GB"/>
          </a:p>
        </p:txBody>
      </p:sp>
      <p:pic>
        <p:nvPicPr>
          <p:cNvPr id="8" name="Picture 7"/>
          <p:cNvPicPr>
            <a:picLocks noChangeAspect="1"/>
          </p:cNvPicPr>
          <p:nvPr/>
        </p:nvPicPr>
        <p:blipFill rotWithShape="1">
          <a:blip r:embed="rId2"/>
          <a:srcRect r="5568"/>
          <a:stretch/>
        </p:blipFill>
        <p:spPr>
          <a:xfrm>
            <a:off x="1" y="2220849"/>
            <a:ext cx="8750807" cy="2470023"/>
          </a:xfrm>
          <a:prstGeom prst="rect">
            <a:avLst/>
          </a:prstGeom>
        </p:spPr>
      </p:pic>
      <p:sp>
        <p:nvSpPr>
          <p:cNvPr id="9" name="Rounded Rectangle 8"/>
          <p:cNvSpPr/>
          <p:nvPr/>
        </p:nvSpPr>
        <p:spPr>
          <a:xfrm>
            <a:off x="232564" y="4727669"/>
            <a:ext cx="8627971" cy="1482378"/>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spcBef>
                <a:spcPts val="500"/>
              </a:spcBef>
            </a:pPr>
            <a:r>
              <a:rPr lang="en-US" sz="1900" dirty="0" smtClean="0">
                <a:solidFill>
                  <a:schemeClr val="bg1"/>
                </a:solidFill>
              </a:rPr>
              <a:t>Task</a:t>
            </a:r>
          </a:p>
          <a:p>
            <a:pPr marL="0" lvl="1">
              <a:spcBef>
                <a:spcPts val="500"/>
              </a:spcBef>
            </a:pPr>
            <a:endParaRPr lang="en-US" sz="1900" u="sng" dirty="0">
              <a:solidFill>
                <a:schemeClr val="bg1"/>
              </a:solidFill>
            </a:endParaRPr>
          </a:p>
          <a:p>
            <a:pPr marL="0" lvl="1">
              <a:spcBef>
                <a:spcPts val="500"/>
              </a:spcBef>
            </a:pPr>
            <a:r>
              <a:rPr lang="en-GB" sz="1900" dirty="0"/>
              <a:t>Compare the drug molecules on the cards and discuss which of the four drug molecules is the most likely to progress to the next stage of testing and why.</a:t>
            </a:r>
            <a:endParaRPr lang="en-US" sz="1900" u="sng" dirty="0">
              <a:solidFill>
                <a:schemeClr val="bg1"/>
              </a:solidFill>
            </a:endParaRPr>
          </a:p>
        </p:txBody>
      </p:sp>
    </p:spTree>
    <p:extLst>
      <p:ext uri="{BB962C8B-B14F-4D97-AF65-F5344CB8AC3E}">
        <p14:creationId xmlns:p14="http://schemas.microsoft.com/office/powerpoint/2010/main" val="3033679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Activity 2</a:t>
            </a:r>
          </a:p>
          <a:p>
            <a:pPr lvl="1"/>
            <a:r>
              <a:rPr lang="en-US" dirty="0"/>
              <a:t>Peer assess</a:t>
            </a:r>
          </a:p>
        </p:txBody>
      </p:sp>
      <p:sp>
        <p:nvSpPr>
          <p:cNvPr id="3" name="Slide Number Placeholder 2"/>
          <p:cNvSpPr>
            <a:spLocks noGrp="1"/>
          </p:cNvSpPr>
          <p:nvPr>
            <p:ph type="sldNum" sz="quarter" idx="12"/>
          </p:nvPr>
        </p:nvSpPr>
        <p:spPr/>
        <p:txBody>
          <a:bodyPr/>
          <a:lstStyle/>
          <a:p>
            <a:fld id="{B9B2A88A-9ECB-DF45-A377-2575079D0564}" type="slidenum">
              <a:rPr lang="en-GB" smtClean="0"/>
              <a:pPr/>
              <a:t>19</a:t>
            </a:fld>
            <a:endParaRPr lang="en-GB"/>
          </a:p>
        </p:txBody>
      </p:sp>
      <p:sp>
        <p:nvSpPr>
          <p:cNvPr id="4" name="Rounded Rectangle 3"/>
          <p:cNvSpPr/>
          <p:nvPr/>
        </p:nvSpPr>
        <p:spPr>
          <a:xfrm>
            <a:off x="987548" y="2763656"/>
            <a:ext cx="7872983" cy="1278000"/>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spcBef>
                <a:spcPts val="500"/>
              </a:spcBef>
            </a:pPr>
            <a:r>
              <a:rPr lang="en-GB" sz="1400" b="1" dirty="0">
                <a:solidFill>
                  <a:schemeClr val="tx2"/>
                </a:solidFill>
              </a:rPr>
              <a:t>Drug </a:t>
            </a:r>
            <a:r>
              <a:rPr lang="en-GB" sz="1400" b="1" dirty="0" smtClean="0">
                <a:solidFill>
                  <a:schemeClr val="tx2"/>
                </a:solidFill>
              </a:rPr>
              <a:t>molecule </a:t>
            </a:r>
            <a:r>
              <a:rPr lang="en-GB" sz="1400" b="1" dirty="0">
                <a:solidFill>
                  <a:schemeClr val="tx2"/>
                </a:solidFill>
              </a:rPr>
              <a:t>A:</a:t>
            </a:r>
          </a:p>
          <a:p>
            <a:pPr marL="0" lvl="1">
              <a:spcBef>
                <a:spcPts val="500"/>
              </a:spcBef>
            </a:pPr>
            <a:r>
              <a:rPr lang="en-GB" sz="1400" dirty="0">
                <a:solidFill>
                  <a:schemeClr val="tx2"/>
                </a:solidFill>
              </a:rPr>
              <a:t>This drug has a high efficacy, low dosage and high toxicity. This means that is destroys cancer cells very effectively and patients don’t have to take high doses of it. However, it has severe side effects. </a:t>
            </a:r>
          </a:p>
          <a:p>
            <a:pPr marL="0" lvl="1">
              <a:spcBef>
                <a:spcPts val="500"/>
              </a:spcBef>
            </a:pPr>
            <a:r>
              <a:rPr lang="en-GB" sz="1400" dirty="0">
                <a:solidFill>
                  <a:schemeClr val="tx2"/>
                </a:solidFill>
              </a:rPr>
              <a:t>This drug is neither the best nor the worst. It is in the middle, along with Drug Molecule B.</a:t>
            </a:r>
          </a:p>
        </p:txBody>
      </p:sp>
      <p:sp>
        <p:nvSpPr>
          <p:cNvPr id="5" name="Rounded Rectangle 4"/>
          <p:cNvSpPr/>
          <p:nvPr/>
        </p:nvSpPr>
        <p:spPr>
          <a:xfrm>
            <a:off x="987548" y="4113538"/>
            <a:ext cx="7872983" cy="127800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spcBef>
                <a:spcPts val="500"/>
              </a:spcBef>
            </a:pPr>
            <a:r>
              <a:rPr lang="en-GB" sz="1400" b="1" dirty="0">
                <a:solidFill>
                  <a:schemeClr val="tx2"/>
                </a:solidFill>
              </a:rPr>
              <a:t>Drug </a:t>
            </a:r>
            <a:r>
              <a:rPr lang="en-GB" sz="1400" b="1" dirty="0" smtClean="0">
                <a:solidFill>
                  <a:schemeClr val="tx2"/>
                </a:solidFill>
              </a:rPr>
              <a:t>molecule </a:t>
            </a:r>
            <a:r>
              <a:rPr lang="en-GB" sz="1400" b="1" dirty="0">
                <a:solidFill>
                  <a:schemeClr val="tx2"/>
                </a:solidFill>
              </a:rPr>
              <a:t>B:</a:t>
            </a:r>
          </a:p>
          <a:p>
            <a:pPr marL="0" lvl="1">
              <a:spcBef>
                <a:spcPts val="500"/>
              </a:spcBef>
            </a:pPr>
            <a:r>
              <a:rPr lang="en-GB" sz="1400" dirty="0">
                <a:solidFill>
                  <a:schemeClr val="tx2"/>
                </a:solidFill>
              </a:rPr>
              <a:t>This drug has a low efficacy, high dosage and low toxicity. This means that it isn’t very effective at destroying cancer cells and patients have to take high doses of the drug. However, it has few side effects. </a:t>
            </a:r>
          </a:p>
          <a:p>
            <a:pPr marL="0" lvl="1">
              <a:spcBef>
                <a:spcPts val="500"/>
              </a:spcBef>
            </a:pPr>
            <a:r>
              <a:rPr lang="en-GB" sz="1400" dirty="0">
                <a:solidFill>
                  <a:schemeClr val="tx2"/>
                </a:solidFill>
              </a:rPr>
              <a:t>This drug is neither the best nor the worst. It is in the middle, along with Drug Molecule A.</a:t>
            </a:r>
          </a:p>
        </p:txBody>
      </p:sp>
      <p:sp>
        <p:nvSpPr>
          <p:cNvPr id="6" name="Rounded Rectangle 5"/>
          <p:cNvSpPr/>
          <p:nvPr/>
        </p:nvSpPr>
        <p:spPr>
          <a:xfrm>
            <a:off x="987548" y="5463420"/>
            <a:ext cx="7872983" cy="1278000"/>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b="1" dirty="0">
                <a:solidFill>
                  <a:schemeClr val="bg1"/>
                </a:solidFill>
              </a:rPr>
              <a:t>Drug </a:t>
            </a:r>
            <a:r>
              <a:rPr lang="en-GB" sz="1400" b="1" dirty="0" smtClean="0">
                <a:solidFill>
                  <a:schemeClr val="bg1"/>
                </a:solidFill>
              </a:rPr>
              <a:t>molecule </a:t>
            </a:r>
            <a:r>
              <a:rPr lang="en-GB" sz="1400" b="1" dirty="0">
                <a:solidFill>
                  <a:schemeClr val="bg1"/>
                </a:solidFill>
              </a:rPr>
              <a:t>D:</a:t>
            </a:r>
          </a:p>
          <a:p>
            <a:pPr lvl="0"/>
            <a:r>
              <a:rPr lang="en-GB" sz="1400" dirty="0">
                <a:solidFill>
                  <a:schemeClr val="bg1"/>
                </a:solidFill>
              </a:rPr>
              <a:t>It has a low efficacy and very high toxicity and dosage. This means that the drug wouldn’t destroy cancer cells very well, the patient would have to take very high doses of the drug to get any anti-cancer effects, and they would have severe side effects.</a:t>
            </a:r>
          </a:p>
          <a:p>
            <a:pPr lvl="0"/>
            <a:r>
              <a:rPr lang="en-GB" sz="1400" dirty="0">
                <a:solidFill>
                  <a:schemeClr val="bg1"/>
                </a:solidFill>
              </a:rPr>
              <a:t>This drug has the least favourable properties out of the four.</a:t>
            </a:r>
          </a:p>
        </p:txBody>
      </p:sp>
      <p:sp>
        <p:nvSpPr>
          <p:cNvPr id="7" name="Rounded Rectangle 6"/>
          <p:cNvSpPr/>
          <p:nvPr/>
        </p:nvSpPr>
        <p:spPr>
          <a:xfrm>
            <a:off x="987548" y="1413165"/>
            <a:ext cx="7872983" cy="127800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spcBef>
                <a:spcPts val="500"/>
              </a:spcBef>
            </a:pPr>
            <a:r>
              <a:rPr lang="en-GB" sz="1400" b="1" dirty="0">
                <a:solidFill>
                  <a:schemeClr val="tx2"/>
                </a:solidFill>
              </a:rPr>
              <a:t>Drug </a:t>
            </a:r>
            <a:r>
              <a:rPr lang="en-GB" sz="1400" b="1" dirty="0" smtClean="0">
                <a:solidFill>
                  <a:schemeClr val="tx2"/>
                </a:solidFill>
              </a:rPr>
              <a:t>molecule </a:t>
            </a:r>
            <a:r>
              <a:rPr lang="en-GB" sz="1400" b="1" dirty="0">
                <a:solidFill>
                  <a:schemeClr val="tx2"/>
                </a:solidFill>
              </a:rPr>
              <a:t>C:</a:t>
            </a:r>
          </a:p>
          <a:p>
            <a:pPr marL="0" lvl="1">
              <a:spcBef>
                <a:spcPts val="500"/>
              </a:spcBef>
            </a:pPr>
            <a:r>
              <a:rPr lang="en-GB" sz="1400" dirty="0">
                <a:solidFill>
                  <a:schemeClr val="tx2"/>
                </a:solidFill>
              </a:rPr>
              <a:t>It has a very high efficacy with low toxicity and low dosage. This means that the drug would be very good at destroying the cancer cells, the patient wouldn’t have to take high doses of the drug and they wouldn’t have severe side </a:t>
            </a:r>
            <a:r>
              <a:rPr lang="en-GB" sz="1400" dirty="0" smtClean="0">
                <a:solidFill>
                  <a:schemeClr val="tx2"/>
                </a:solidFill>
              </a:rPr>
              <a:t>effects.</a:t>
            </a:r>
          </a:p>
          <a:p>
            <a:pPr marL="0" lvl="1">
              <a:spcBef>
                <a:spcPts val="500"/>
              </a:spcBef>
            </a:pPr>
            <a:r>
              <a:rPr lang="en-GB" sz="1400" dirty="0" smtClean="0">
                <a:solidFill>
                  <a:schemeClr val="tx2"/>
                </a:solidFill>
              </a:rPr>
              <a:t>This </a:t>
            </a:r>
            <a:r>
              <a:rPr lang="en-GB" sz="1400" dirty="0">
                <a:solidFill>
                  <a:schemeClr val="tx2"/>
                </a:solidFill>
              </a:rPr>
              <a:t>drug has the most favourable properties out of the four.</a:t>
            </a:r>
          </a:p>
        </p:txBody>
      </p:sp>
      <p:sp>
        <p:nvSpPr>
          <p:cNvPr id="8" name="Up Arrow 7"/>
          <p:cNvSpPr/>
          <p:nvPr/>
        </p:nvSpPr>
        <p:spPr>
          <a:xfrm>
            <a:off x="241389" y="1413166"/>
            <a:ext cx="438912" cy="5343586"/>
          </a:xfrm>
          <a:prstGeom prst="up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rot="16200000">
            <a:off x="-1927870" y="3892626"/>
            <a:ext cx="5328255" cy="369332"/>
          </a:xfrm>
          <a:prstGeom prst="rect">
            <a:avLst/>
          </a:prstGeom>
          <a:noFill/>
        </p:spPr>
        <p:txBody>
          <a:bodyPr wrap="square" rtlCol="0">
            <a:spAutoFit/>
          </a:bodyPr>
          <a:lstStyle/>
          <a:p>
            <a:pPr algn="ctr"/>
            <a:r>
              <a:rPr lang="en-GB" dirty="0" smtClean="0">
                <a:solidFill>
                  <a:schemeClr val="tx2"/>
                </a:solidFill>
              </a:rPr>
              <a:t>Favourability</a:t>
            </a:r>
            <a:endParaRPr lang="en-GB" dirty="0">
              <a:solidFill>
                <a:schemeClr val="tx2"/>
              </a:solidFill>
            </a:endParaRPr>
          </a:p>
        </p:txBody>
      </p:sp>
    </p:spTree>
    <p:extLst>
      <p:ext uri="{BB962C8B-B14F-4D97-AF65-F5344CB8AC3E}">
        <p14:creationId xmlns:p14="http://schemas.microsoft.com/office/powerpoint/2010/main" val="39992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9949" y="398348"/>
            <a:ext cx="7455788" cy="496387"/>
          </a:xfrm>
        </p:spPr>
        <p:txBody>
          <a:bodyPr/>
          <a:lstStyle/>
          <a:p>
            <a:r>
              <a:rPr lang="en-US" dirty="0" smtClean="0"/>
              <a:t>The Institute of Cancer Research</a:t>
            </a:r>
            <a:endParaRPr lang="en-US" dirty="0">
              <a:solidFill>
                <a:schemeClr val="tx2">
                  <a:lumMod val="60000"/>
                  <a:lumOff val="40000"/>
                </a:schemeClr>
              </a:solidFill>
            </a:endParaRPr>
          </a:p>
          <a:p>
            <a:endParaRPr lang="en-US" dirty="0"/>
          </a:p>
          <a:p>
            <a:endParaRPr lang="en-US" dirty="0" smtClean="0"/>
          </a:p>
        </p:txBody>
      </p:sp>
      <p:sp>
        <p:nvSpPr>
          <p:cNvPr id="7" name="Content Placeholder 6"/>
          <p:cNvSpPr>
            <a:spLocks noGrp="1"/>
          </p:cNvSpPr>
          <p:nvPr>
            <p:ph idx="1"/>
          </p:nvPr>
        </p:nvSpPr>
        <p:spPr/>
        <p:txBody>
          <a:bodyPr>
            <a:normAutofit lnSpcReduction="10000"/>
          </a:bodyPr>
          <a:lstStyle/>
          <a:p>
            <a:r>
              <a:rPr lang="en-GB" dirty="0"/>
              <a:t>We have an outstanding record of achievement dating back more than 100 years. We provided the first convincing evidence that DNA damage is the basic cause of cancer, laying the foundation for the now universally accepted idea that cancer is a genetic disease.</a:t>
            </a:r>
          </a:p>
          <a:p>
            <a:endParaRPr lang="en-US" dirty="0" smtClean="0"/>
          </a:p>
        </p:txBody>
      </p:sp>
      <p:sp>
        <p:nvSpPr>
          <p:cNvPr id="6" name="Slide Number Placeholder 5"/>
          <p:cNvSpPr>
            <a:spLocks noGrp="1"/>
          </p:cNvSpPr>
          <p:nvPr>
            <p:ph type="sldNum" sz="quarter" idx="12"/>
          </p:nvPr>
        </p:nvSpPr>
        <p:spPr/>
        <p:txBody>
          <a:bodyPr/>
          <a:lstStyle/>
          <a:p>
            <a:fld id="{B9B2A88A-9ECB-DF45-A377-2575079D0564}" type="slidenum">
              <a:rPr lang="en-GB" smtClean="0"/>
              <a:pPr/>
              <a:t>2</a:t>
            </a:fld>
            <a:endParaRPr lang="en-GB"/>
          </a:p>
        </p:txBody>
      </p:sp>
      <p:sp>
        <p:nvSpPr>
          <p:cNvPr id="8" name="Content Placeholder 7"/>
          <p:cNvSpPr>
            <a:spLocks noGrp="1"/>
          </p:cNvSpPr>
          <p:nvPr>
            <p:ph idx="14"/>
          </p:nvPr>
        </p:nvSpPr>
        <p:spPr/>
        <p:txBody>
          <a:bodyPr>
            <a:normAutofit/>
          </a:bodyPr>
          <a:lstStyle/>
          <a:p>
            <a:r>
              <a:rPr lang="en-GB" dirty="0"/>
              <a:t>Today, the ICR is a world leader in understanding cancer biology and genetics, discovering new targeted drugs and developing new high-precision forms of radiotherapy.</a:t>
            </a:r>
          </a:p>
        </p:txBody>
      </p:sp>
      <p:sp>
        <p:nvSpPr>
          <p:cNvPr id="9" name="Content Placeholder 8"/>
          <p:cNvSpPr>
            <a:spLocks noGrp="1"/>
          </p:cNvSpPr>
          <p:nvPr>
            <p:ph idx="15"/>
          </p:nvPr>
        </p:nvSpPr>
        <p:spPr/>
        <p:txBody>
          <a:bodyPr/>
          <a:lstStyle/>
          <a:p>
            <a:r>
              <a:rPr lang="en-GB" dirty="0"/>
              <a:t>The ICR’s mission is to make the discoveries that defeat cancer, and we are passionate about inspiring a diverse and inclusive next generation of cancer researchers.</a:t>
            </a:r>
          </a:p>
          <a:p>
            <a:endParaRPr lang="en-GB" dirty="0" smtClean="0"/>
          </a:p>
        </p:txBody>
      </p:sp>
      <p:sp>
        <p:nvSpPr>
          <p:cNvPr id="3" name="TextBox 2"/>
          <p:cNvSpPr txBox="1"/>
          <p:nvPr/>
        </p:nvSpPr>
        <p:spPr>
          <a:xfrm>
            <a:off x="149949" y="894737"/>
            <a:ext cx="7455788" cy="1258806"/>
          </a:xfrm>
          <a:prstGeom prst="rect">
            <a:avLst/>
          </a:prstGeom>
          <a:noFill/>
        </p:spPr>
        <p:txBody>
          <a:bodyPr wrap="square" rtlCol="0">
            <a:spAutoFit/>
          </a:bodyPr>
          <a:lstStyle/>
          <a:p>
            <a:pPr>
              <a:lnSpc>
                <a:spcPct val="85000"/>
              </a:lnSpc>
            </a:pPr>
            <a:r>
              <a:rPr lang="en-US" sz="3400" dirty="0">
                <a:solidFill>
                  <a:schemeClr val="tx2">
                    <a:lumMod val="60000"/>
                    <a:lumOff val="40000"/>
                  </a:schemeClr>
                </a:solidFill>
              </a:rPr>
              <a:t>One of the world’s most influential cancer research institutes</a:t>
            </a:r>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2565" y="3626196"/>
            <a:ext cx="4171526" cy="2336800"/>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spcBef>
                <a:spcPts val="500"/>
              </a:spcBef>
            </a:pPr>
            <a:r>
              <a:rPr lang="en-US" sz="1900" dirty="0">
                <a:solidFill>
                  <a:schemeClr val="bg1"/>
                </a:solidFill>
              </a:rPr>
              <a:t>Task</a:t>
            </a:r>
          </a:p>
          <a:p>
            <a:pPr marL="0" lvl="1">
              <a:spcBef>
                <a:spcPts val="500"/>
              </a:spcBef>
            </a:pPr>
            <a:endParaRPr lang="en-US" sz="1900" u="sng" dirty="0">
              <a:solidFill>
                <a:schemeClr val="bg1"/>
              </a:solidFill>
            </a:endParaRPr>
          </a:p>
          <a:p>
            <a:pPr marL="180000" lvl="1" indent="-180000">
              <a:spcBef>
                <a:spcPts val="500"/>
              </a:spcBef>
              <a:buFont typeface="Arial"/>
              <a:buChar char="•"/>
            </a:pPr>
            <a:r>
              <a:rPr lang="en-US" sz="1900" dirty="0">
                <a:solidFill>
                  <a:schemeClr val="bg1"/>
                </a:solidFill>
              </a:rPr>
              <a:t>Watch </a:t>
            </a:r>
            <a:r>
              <a:rPr lang="en-GB" sz="1900" dirty="0">
                <a:solidFill>
                  <a:schemeClr val="bg1"/>
                </a:solidFill>
              </a:rPr>
              <a:t>the </a:t>
            </a:r>
            <a:r>
              <a:rPr lang="en-GB" sz="1900" dirty="0" smtClean="0">
                <a:solidFill>
                  <a:schemeClr val="bg1"/>
                </a:solidFill>
              </a:rPr>
              <a:t>second </a:t>
            </a:r>
            <a:r>
              <a:rPr lang="en-GB" sz="1900" dirty="0">
                <a:solidFill>
                  <a:schemeClr val="bg1"/>
                </a:solidFill>
              </a:rPr>
              <a:t>part of the video, from </a:t>
            </a:r>
            <a:r>
              <a:rPr lang="en-GB" sz="1900" dirty="0" smtClean="0">
                <a:solidFill>
                  <a:schemeClr val="bg1"/>
                </a:solidFill>
              </a:rPr>
              <a:t>6:52 </a:t>
            </a:r>
            <a:r>
              <a:rPr lang="en-GB" sz="1900" dirty="0">
                <a:solidFill>
                  <a:schemeClr val="bg1"/>
                </a:solidFill>
              </a:rPr>
              <a:t>to </a:t>
            </a:r>
            <a:r>
              <a:rPr lang="en-GB" sz="1900" dirty="0" smtClean="0">
                <a:solidFill>
                  <a:schemeClr val="bg1"/>
                </a:solidFill>
              </a:rPr>
              <a:t>9:50.</a:t>
            </a:r>
            <a:endParaRPr lang="en-GB" sz="1900" dirty="0">
              <a:solidFill>
                <a:schemeClr val="bg1"/>
              </a:solidFill>
            </a:endParaRPr>
          </a:p>
          <a:p>
            <a:pPr marL="180000" lvl="1" indent="-180000">
              <a:spcBef>
                <a:spcPts val="500"/>
              </a:spcBef>
              <a:buFont typeface="Arial"/>
              <a:buChar char="•"/>
            </a:pPr>
            <a:r>
              <a:rPr lang="en-US" sz="1900" dirty="0">
                <a:solidFill>
                  <a:schemeClr val="bg1"/>
                </a:solidFill>
              </a:rPr>
              <a:t>Complete this worksheet as you watch the video. </a:t>
            </a:r>
            <a:endParaRPr lang="en-US" sz="1900" u="sng" dirty="0">
              <a:solidFill>
                <a:schemeClr val="bg1"/>
              </a:solidFill>
            </a:endParaRPr>
          </a:p>
        </p:txBody>
      </p:sp>
      <p:sp>
        <p:nvSpPr>
          <p:cNvPr id="3" name="Text Placeholder 2"/>
          <p:cNvSpPr>
            <a:spLocks noGrp="1"/>
          </p:cNvSpPr>
          <p:nvPr>
            <p:ph type="body" sz="quarter" idx="13"/>
          </p:nvPr>
        </p:nvSpPr>
        <p:spPr/>
        <p:txBody>
          <a:bodyPr/>
          <a:lstStyle/>
          <a:p>
            <a:r>
              <a:rPr lang="en-GB" dirty="0" smtClean="0"/>
              <a:t>Video part 3</a:t>
            </a:r>
            <a:endParaRPr lang="en-US" dirty="0" smtClean="0"/>
          </a:p>
        </p:txBody>
      </p:sp>
      <p:sp>
        <p:nvSpPr>
          <p:cNvPr id="6" name="Slide Number Placeholder 5"/>
          <p:cNvSpPr>
            <a:spLocks noGrp="1"/>
          </p:cNvSpPr>
          <p:nvPr>
            <p:ph type="sldNum" sz="quarter" idx="12"/>
          </p:nvPr>
        </p:nvSpPr>
        <p:spPr/>
        <p:txBody>
          <a:bodyPr/>
          <a:lstStyle/>
          <a:p>
            <a:fld id="{B9B2A88A-9ECB-DF45-A377-2575079D0564}" type="slidenum">
              <a:rPr lang="en-GB" smtClean="0"/>
              <a:pPr/>
              <a:t>20</a:t>
            </a:fld>
            <a:endParaRPr lang="en-GB"/>
          </a:p>
        </p:txBody>
      </p:sp>
      <p:sp>
        <p:nvSpPr>
          <p:cNvPr id="4" name="Content Placeholder 3"/>
          <p:cNvSpPr>
            <a:spLocks noGrp="1"/>
          </p:cNvSpPr>
          <p:nvPr>
            <p:ph idx="1"/>
          </p:nvPr>
        </p:nvSpPr>
        <p:spPr>
          <a:xfrm>
            <a:off x="159040" y="1690748"/>
            <a:ext cx="4077141" cy="2484088"/>
          </a:xfrm>
        </p:spPr>
        <p:txBody>
          <a:bodyPr/>
          <a:lstStyle/>
          <a:p>
            <a:r>
              <a:rPr lang="en-GB" dirty="0" smtClean="0"/>
              <a:t>This part of the video </a:t>
            </a:r>
            <a:r>
              <a:rPr lang="en-GB" dirty="0"/>
              <a:t>covers </a:t>
            </a:r>
            <a:r>
              <a:rPr lang="en-GB" dirty="0" smtClean="0"/>
              <a:t>randomised </a:t>
            </a:r>
            <a:r>
              <a:rPr lang="en-GB" dirty="0"/>
              <a:t>controlled trials, double-blind trials and the differences between cancer clinical trials and clinical trials for other </a:t>
            </a:r>
            <a:r>
              <a:rPr lang="en-GB" dirty="0" smtClean="0"/>
              <a:t>diseases.</a:t>
            </a:r>
            <a:endParaRPr lang="en-US" dirty="0"/>
          </a:p>
        </p:txBody>
      </p:sp>
      <p:pic>
        <p:nvPicPr>
          <p:cNvPr id="5" name="Picture 4"/>
          <p:cNvPicPr>
            <a:picLocks noChangeAspect="1"/>
          </p:cNvPicPr>
          <p:nvPr/>
        </p:nvPicPr>
        <p:blipFill rotWithShape="1">
          <a:blip r:embed="rId2"/>
          <a:srcRect b="4696"/>
          <a:stretch/>
        </p:blipFill>
        <p:spPr>
          <a:xfrm>
            <a:off x="4916407" y="1724902"/>
            <a:ext cx="3630773" cy="4832916"/>
          </a:xfrm>
          <a:prstGeom prst="rect">
            <a:avLst/>
          </a:prstGeom>
          <a:ln>
            <a:solidFill>
              <a:schemeClr val="tx2">
                <a:lumMod val="60000"/>
                <a:lumOff val="40000"/>
              </a:schemeClr>
            </a:solidFill>
          </a:ln>
        </p:spPr>
      </p:pic>
    </p:spTree>
    <p:extLst>
      <p:ext uri="{BB962C8B-B14F-4D97-AF65-F5344CB8AC3E}">
        <p14:creationId xmlns:p14="http://schemas.microsoft.com/office/powerpoint/2010/main" val="3547587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r="12024"/>
          <a:stretch/>
        </p:blipFill>
        <p:spPr>
          <a:xfrm>
            <a:off x="45721" y="2240172"/>
            <a:ext cx="7498080" cy="1243692"/>
          </a:xfrm>
          <a:prstGeom prst="rect">
            <a:avLst/>
          </a:prstGeom>
        </p:spPr>
      </p:pic>
      <p:sp>
        <p:nvSpPr>
          <p:cNvPr id="2" name="Text Placeholder 1"/>
          <p:cNvSpPr>
            <a:spLocks noGrp="1"/>
          </p:cNvSpPr>
          <p:nvPr>
            <p:ph type="body" sz="quarter" idx="13"/>
          </p:nvPr>
        </p:nvSpPr>
        <p:spPr/>
        <p:txBody>
          <a:bodyPr/>
          <a:lstStyle/>
          <a:p>
            <a:r>
              <a:rPr lang="en-US" dirty="0" smtClean="0"/>
              <a:t>Self assess</a:t>
            </a:r>
          </a:p>
        </p:txBody>
      </p:sp>
      <p:sp>
        <p:nvSpPr>
          <p:cNvPr id="4" name="Slide Number Placeholder 3"/>
          <p:cNvSpPr>
            <a:spLocks noGrp="1"/>
          </p:cNvSpPr>
          <p:nvPr>
            <p:ph type="sldNum" sz="quarter" idx="12"/>
          </p:nvPr>
        </p:nvSpPr>
        <p:spPr/>
        <p:txBody>
          <a:bodyPr/>
          <a:lstStyle/>
          <a:p>
            <a:fld id="{B9B2A88A-9ECB-DF45-A377-2575079D0564}" type="slidenum">
              <a:rPr lang="en-GB" smtClean="0"/>
              <a:pPr/>
              <a:t>21</a:t>
            </a:fld>
            <a:endParaRPr lang="en-GB"/>
          </a:p>
        </p:txBody>
      </p:sp>
      <p:sp>
        <p:nvSpPr>
          <p:cNvPr id="17" name="TextBox 16"/>
          <p:cNvSpPr txBox="1"/>
          <p:nvPr/>
        </p:nvSpPr>
        <p:spPr>
          <a:xfrm>
            <a:off x="371849" y="2843603"/>
            <a:ext cx="2406073" cy="369332"/>
          </a:xfrm>
          <a:prstGeom prst="rect">
            <a:avLst/>
          </a:prstGeom>
          <a:noFill/>
        </p:spPr>
        <p:txBody>
          <a:bodyPr wrap="square" rtlCol="0">
            <a:spAutoFit/>
          </a:bodyPr>
          <a:lstStyle/>
          <a:p>
            <a:r>
              <a:rPr lang="en-GB" sz="1400" dirty="0" smtClean="0">
                <a:solidFill>
                  <a:schemeClr val="tx2"/>
                </a:solidFill>
              </a:rPr>
              <a:t>Healthy</a:t>
            </a:r>
            <a:r>
              <a:rPr lang="en-GB" dirty="0" smtClean="0">
                <a:solidFill>
                  <a:schemeClr val="tx2"/>
                </a:solidFill>
              </a:rPr>
              <a:t> </a:t>
            </a:r>
            <a:r>
              <a:rPr lang="en-GB" sz="1400" dirty="0" smtClean="0">
                <a:solidFill>
                  <a:schemeClr val="tx2"/>
                </a:solidFill>
              </a:rPr>
              <a:t>volunteers</a:t>
            </a:r>
            <a:endParaRPr lang="en-GB" dirty="0">
              <a:solidFill>
                <a:schemeClr val="tx2"/>
              </a:solidFill>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12268"/>
          <a:stretch/>
        </p:blipFill>
        <p:spPr>
          <a:xfrm>
            <a:off x="258159" y="3700328"/>
            <a:ext cx="7322218" cy="1816765"/>
          </a:xfrm>
          <a:prstGeom prst="rect">
            <a:avLst/>
          </a:prstGeom>
        </p:spPr>
      </p:pic>
      <p:sp>
        <p:nvSpPr>
          <p:cNvPr id="25" name="TextBox 24"/>
          <p:cNvSpPr txBox="1"/>
          <p:nvPr/>
        </p:nvSpPr>
        <p:spPr>
          <a:xfrm>
            <a:off x="1591378" y="4359446"/>
            <a:ext cx="2406073" cy="307777"/>
          </a:xfrm>
          <a:prstGeom prst="rect">
            <a:avLst/>
          </a:prstGeom>
          <a:noFill/>
        </p:spPr>
        <p:txBody>
          <a:bodyPr wrap="square" rtlCol="0">
            <a:spAutoFit/>
          </a:bodyPr>
          <a:lstStyle/>
          <a:p>
            <a:r>
              <a:rPr lang="en-GB" sz="1400" dirty="0" smtClean="0">
                <a:solidFill>
                  <a:schemeClr val="tx2"/>
                </a:solidFill>
              </a:rPr>
              <a:t>Standard of care</a:t>
            </a:r>
            <a:endParaRPr lang="en-GB" sz="1400" dirty="0">
              <a:solidFill>
                <a:schemeClr val="tx2"/>
              </a:solidFill>
            </a:endParaRPr>
          </a:p>
        </p:txBody>
      </p:sp>
      <p:sp>
        <p:nvSpPr>
          <p:cNvPr id="26" name="TextBox 25"/>
          <p:cNvSpPr txBox="1"/>
          <p:nvPr/>
        </p:nvSpPr>
        <p:spPr>
          <a:xfrm>
            <a:off x="1773465" y="4888935"/>
            <a:ext cx="2406073" cy="307777"/>
          </a:xfrm>
          <a:prstGeom prst="rect">
            <a:avLst/>
          </a:prstGeom>
          <a:noFill/>
        </p:spPr>
        <p:txBody>
          <a:bodyPr wrap="square" rtlCol="0">
            <a:spAutoFit/>
          </a:bodyPr>
          <a:lstStyle/>
          <a:p>
            <a:r>
              <a:rPr lang="en-GB" sz="1400" dirty="0" smtClean="0">
                <a:solidFill>
                  <a:schemeClr val="tx2"/>
                </a:solidFill>
              </a:rPr>
              <a:t>New drug</a:t>
            </a:r>
            <a:endParaRPr lang="en-GB" sz="1400" dirty="0">
              <a:solidFill>
                <a:schemeClr val="tx2"/>
              </a:solidFill>
            </a:endParaRPr>
          </a:p>
        </p:txBody>
      </p:sp>
    </p:spTree>
    <p:extLst>
      <p:ext uri="{BB962C8B-B14F-4D97-AF65-F5344CB8AC3E}">
        <p14:creationId xmlns:p14="http://schemas.microsoft.com/office/powerpoint/2010/main" val="236774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Self assess</a:t>
            </a:r>
          </a:p>
        </p:txBody>
      </p:sp>
      <p:sp>
        <p:nvSpPr>
          <p:cNvPr id="4" name="Slide Number Placeholder 3"/>
          <p:cNvSpPr>
            <a:spLocks noGrp="1"/>
          </p:cNvSpPr>
          <p:nvPr>
            <p:ph type="sldNum" sz="quarter" idx="12"/>
          </p:nvPr>
        </p:nvSpPr>
        <p:spPr/>
        <p:txBody>
          <a:bodyPr/>
          <a:lstStyle/>
          <a:p>
            <a:fld id="{B9B2A88A-9ECB-DF45-A377-2575079D0564}" type="slidenum">
              <a:rPr lang="en-GB" smtClean="0"/>
              <a:pPr/>
              <a:t>22</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13" y="2359737"/>
            <a:ext cx="8919221" cy="1505843"/>
          </a:xfrm>
          <a:prstGeom prst="rect">
            <a:avLst/>
          </a:prstGeom>
        </p:spPr>
      </p:pic>
      <p:sp>
        <p:nvSpPr>
          <p:cNvPr id="16" name="TextBox 15"/>
          <p:cNvSpPr txBox="1"/>
          <p:nvPr/>
        </p:nvSpPr>
        <p:spPr>
          <a:xfrm>
            <a:off x="86755" y="2848682"/>
            <a:ext cx="2640724" cy="307777"/>
          </a:xfrm>
          <a:prstGeom prst="rect">
            <a:avLst/>
          </a:prstGeom>
          <a:noFill/>
        </p:spPr>
        <p:txBody>
          <a:bodyPr wrap="square" rtlCol="0">
            <a:spAutoFit/>
          </a:bodyPr>
          <a:lstStyle/>
          <a:p>
            <a:pPr algn="ctr"/>
            <a:r>
              <a:rPr lang="en-GB" sz="1400" dirty="0" smtClean="0">
                <a:solidFill>
                  <a:schemeClr val="tx2"/>
                </a:solidFill>
              </a:rPr>
              <a:t>Computer programmes</a:t>
            </a:r>
            <a:endParaRPr lang="en-GB" sz="1400" dirty="0">
              <a:solidFill>
                <a:schemeClr val="tx2"/>
              </a:solidFill>
            </a:endParaRPr>
          </a:p>
        </p:txBody>
      </p:sp>
      <p:sp>
        <p:nvSpPr>
          <p:cNvPr id="19" name="TextBox 18"/>
          <p:cNvSpPr txBox="1"/>
          <p:nvPr/>
        </p:nvSpPr>
        <p:spPr>
          <a:xfrm>
            <a:off x="2972789" y="2848682"/>
            <a:ext cx="2640724" cy="307777"/>
          </a:xfrm>
          <a:prstGeom prst="rect">
            <a:avLst/>
          </a:prstGeom>
          <a:noFill/>
        </p:spPr>
        <p:txBody>
          <a:bodyPr wrap="square" rtlCol="0">
            <a:spAutoFit/>
          </a:bodyPr>
          <a:lstStyle/>
          <a:p>
            <a:pPr algn="ctr"/>
            <a:r>
              <a:rPr lang="en-GB" sz="1400" dirty="0" smtClean="0">
                <a:solidFill>
                  <a:schemeClr val="tx2"/>
                </a:solidFill>
              </a:rPr>
              <a:t>divide</a:t>
            </a:r>
            <a:endParaRPr lang="en-GB" sz="1400" dirty="0">
              <a:solidFill>
                <a:schemeClr val="tx2"/>
              </a:solidFill>
            </a:endParaRPr>
          </a:p>
        </p:txBody>
      </p:sp>
      <p:sp>
        <p:nvSpPr>
          <p:cNvPr id="20" name="TextBox 19"/>
          <p:cNvSpPr txBox="1"/>
          <p:nvPr/>
        </p:nvSpPr>
        <p:spPr>
          <a:xfrm>
            <a:off x="6503276" y="2847193"/>
            <a:ext cx="2640724" cy="307777"/>
          </a:xfrm>
          <a:prstGeom prst="rect">
            <a:avLst/>
          </a:prstGeom>
          <a:noFill/>
        </p:spPr>
        <p:txBody>
          <a:bodyPr wrap="square" rtlCol="0">
            <a:spAutoFit/>
          </a:bodyPr>
          <a:lstStyle/>
          <a:p>
            <a:pPr algn="ctr"/>
            <a:r>
              <a:rPr lang="en-GB" sz="1400" dirty="0" smtClean="0">
                <a:solidFill>
                  <a:schemeClr val="tx2"/>
                </a:solidFill>
              </a:rPr>
              <a:t>groups</a:t>
            </a:r>
            <a:endParaRPr lang="en-GB" sz="1400" dirty="0">
              <a:solidFill>
                <a:schemeClr val="tx2"/>
              </a:solidFill>
            </a:endParaRPr>
          </a:p>
        </p:txBody>
      </p:sp>
      <p:sp>
        <p:nvSpPr>
          <p:cNvPr id="21" name="TextBox 20"/>
          <p:cNvSpPr txBox="1"/>
          <p:nvPr/>
        </p:nvSpPr>
        <p:spPr>
          <a:xfrm>
            <a:off x="2748694" y="3312980"/>
            <a:ext cx="2640724" cy="307777"/>
          </a:xfrm>
          <a:prstGeom prst="rect">
            <a:avLst/>
          </a:prstGeom>
          <a:noFill/>
        </p:spPr>
        <p:txBody>
          <a:bodyPr wrap="square" rtlCol="0">
            <a:spAutoFit/>
          </a:bodyPr>
          <a:lstStyle/>
          <a:p>
            <a:pPr algn="ctr"/>
            <a:r>
              <a:rPr lang="en-GB" sz="1400" dirty="0" smtClean="0">
                <a:solidFill>
                  <a:schemeClr val="tx2"/>
                </a:solidFill>
              </a:rPr>
              <a:t>random</a:t>
            </a:r>
            <a:endParaRPr lang="en-GB" sz="1400" dirty="0">
              <a:solidFill>
                <a:schemeClr val="tx2"/>
              </a:solidFill>
            </a:endParaRPr>
          </a:p>
        </p:txBody>
      </p:sp>
      <p:pic>
        <p:nvPicPr>
          <p:cNvPr id="8" name="Picture 7"/>
          <p:cNvPicPr>
            <a:picLocks noChangeAspect="1"/>
          </p:cNvPicPr>
          <p:nvPr/>
        </p:nvPicPr>
        <p:blipFill>
          <a:blip r:embed="rId3"/>
          <a:stretch>
            <a:fillRect/>
          </a:stretch>
        </p:blipFill>
        <p:spPr>
          <a:xfrm>
            <a:off x="149949" y="4518480"/>
            <a:ext cx="2209800" cy="485775"/>
          </a:xfrm>
          <a:prstGeom prst="rect">
            <a:avLst/>
          </a:prstGeom>
        </p:spPr>
      </p:pic>
      <p:sp>
        <p:nvSpPr>
          <p:cNvPr id="23" name="TextBox 22"/>
          <p:cNvSpPr txBox="1"/>
          <p:nvPr/>
        </p:nvSpPr>
        <p:spPr>
          <a:xfrm>
            <a:off x="12867" y="5287455"/>
            <a:ext cx="2640724" cy="307777"/>
          </a:xfrm>
          <a:prstGeom prst="rect">
            <a:avLst/>
          </a:prstGeom>
          <a:noFill/>
        </p:spPr>
        <p:txBody>
          <a:bodyPr wrap="square" rtlCol="0">
            <a:spAutoFit/>
          </a:bodyPr>
          <a:lstStyle/>
          <a:p>
            <a:pPr algn="ctr"/>
            <a:r>
              <a:rPr lang="en-GB" sz="1400" dirty="0">
                <a:solidFill>
                  <a:schemeClr val="tx2"/>
                </a:solidFill>
              </a:rPr>
              <a:t>a</a:t>
            </a:r>
            <a:r>
              <a:rPr lang="en-GB" sz="1400" dirty="0" smtClean="0">
                <a:solidFill>
                  <a:schemeClr val="tx2"/>
                </a:solidFill>
              </a:rPr>
              <a:t> new drug being tested</a:t>
            </a:r>
            <a:endParaRPr lang="en-GB" sz="1400" dirty="0">
              <a:solidFill>
                <a:schemeClr val="tx2"/>
              </a:solidFill>
            </a:endParaRPr>
          </a:p>
        </p:txBody>
      </p:sp>
      <p:sp>
        <p:nvSpPr>
          <p:cNvPr id="24" name="TextBox 23"/>
          <p:cNvSpPr txBox="1"/>
          <p:nvPr/>
        </p:nvSpPr>
        <p:spPr>
          <a:xfrm>
            <a:off x="3149121" y="5287457"/>
            <a:ext cx="2640724" cy="307777"/>
          </a:xfrm>
          <a:prstGeom prst="rect">
            <a:avLst/>
          </a:prstGeom>
          <a:noFill/>
        </p:spPr>
        <p:txBody>
          <a:bodyPr wrap="square" rtlCol="0">
            <a:spAutoFit/>
          </a:bodyPr>
          <a:lstStyle/>
          <a:p>
            <a:pPr algn="ctr"/>
            <a:r>
              <a:rPr lang="en-GB" sz="1400" dirty="0">
                <a:solidFill>
                  <a:schemeClr val="tx2"/>
                </a:solidFill>
              </a:rPr>
              <a:t>t</a:t>
            </a:r>
            <a:r>
              <a:rPr lang="en-GB" sz="1400" dirty="0" smtClean="0">
                <a:solidFill>
                  <a:schemeClr val="tx2"/>
                </a:solidFill>
              </a:rPr>
              <a:t>he current best treatment</a:t>
            </a:r>
            <a:endParaRPr lang="en-GB" sz="1400" dirty="0">
              <a:solidFill>
                <a:schemeClr val="tx2"/>
              </a:solidFill>
            </a:endParaRPr>
          </a:p>
        </p:txBody>
      </p:sp>
      <p:sp>
        <p:nvSpPr>
          <p:cNvPr id="27" name="TextBox 26"/>
          <p:cNvSpPr txBox="1"/>
          <p:nvPr/>
        </p:nvSpPr>
        <p:spPr>
          <a:xfrm>
            <a:off x="6285375" y="5287456"/>
            <a:ext cx="2640724" cy="307777"/>
          </a:xfrm>
          <a:prstGeom prst="rect">
            <a:avLst/>
          </a:prstGeom>
          <a:noFill/>
        </p:spPr>
        <p:txBody>
          <a:bodyPr wrap="square" rtlCol="0">
            <a:spAutoFit/>
          </a:bodyPr>
          <a:lstStyle/>
          <a:p>
            <a:pPr algn="ctr"/>
            <a:r>
              <a:rPr lang="en-GB" sz="1400" dirty="0">
                <a:solidFill>
                  <a:schemeClr val="tx2"/>
                </a:solidFill>
              </a:rPr>
              <a:t>a</a:t>
            </a:r>
            <a:r>
              <a:rPr lang="en-GB" sz="1400" dirty="0" smtClean="0">
                <a:solidFill>
                  <a:schemeClr val="tx2"/>
                </a:solidFill>
              </a:rPr>
              <a:t>n inactive form of a drug</a:t>
            </a:r>
            <a:endParaRPr lang="en-GB" sz="1400" dirty="0">
              <a:solidFill>
                <a:schemeClr val="tx2"/>
              </a:solidFill>
            </a:endParaRPr>
          </a:p>
        </p:txBody>
      </p:sp>
      <p:sp>
        <p:nvSpPr>
          <p:cNvPr id="10" name="Oval 9"/>
          <p:cNvSpPr/>
          <p:nvPr/>
        </p:nvSpPr>
        <p:spPr>
          <a:xfrm>
            <a:off x="6437775" y="5108835"/>
            <a:ext cx="2335924" cy="665018"/>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966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P spid="23" grpId="0"/>
      <p:bldP spid="24" grpId="0"/>
      <p:bldP spid="27"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Self assess</a:t>
            </a:r>
          </a:p>
        </p:txBody>
      </p:sp>
      <p:sp>
        <p:nvSpPr>
          <p:cNvPr id="4" name="Slide Number Placeholder 3"/>
          <p:cNvSpPr>
            <a:spLocks noGrp="1"/>
          </p:cNvSpPr>
          <p:nvPr>
            <p:ph type="sldNum" sz="quarter" idx="12"/>
          </p:nvPr>
        </p:nvSpPr>
        <p:spPr/>
        <p:txBody>
          <a:bodyPr/>
          <a:lstStyle/>
          <a:p>
            <a:fld id="{B9B2A88A-9ECB-DF45-A377-2575079D0564}" type="slidenum">
              <a:rPr lang="en-GB" smtClean="0"/>
              <a:pPr/>
              <a:t>23</a:t>
            </a:fld>
            <a:endParaRPr lang="en-GB"/>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5629"/>
          <a:stretch/>
        </p:blipFill>
        <p:spPr>
          <a:xfrm>
            <a:off x="131109" y="2317050"/>
            <a:ext cx="7458411" cy="1743607"/>
          </a:xfrm>
          <a:prstGeom prst="rect">
            <a:avLst/>
          </a:prstGeom>
        </p:spPr>
      </p:pic>
      <p:sp>
        <p:nvSpPr>
          <p:cNvPr id="12" name="TextBox 11"/>
          <p:cNvSpPr txBox="1"/>
          <p:nvPr/>
        </p:nvSpPr>
        <p:spPr>
          <a:xfrm>
            <a:off x="609229" y="2920999"/>
            <a:ext cx="4525819" cy="307777"/>
          </a:xfrm>
          <a:prstGeom prst="rect">
            <a:avLst/>
          </a:prstGeom>
          <a:noFill/>
        </p:spPr>
        <p:txBody>
          <a:bodyPr wrap="square" rtlCol="0">
            <a:spAutoFit/>
          </a:bodyPr>
          <a:lstStyle/>
          <a:p>
            <a:r>
              <a:rPr lang="en-GB" sz="1400" dirty="0" smtClean="0">
                <a:solidFill>
                  <a:schemeClr val="tx2"/>
                </a:solidFill>
              </a:rPr>
              <a:t>Cancer drugs aren’t tested in healthy volunteers.</a:t>
            </a:r>
            <a:endParaRPr lang="en-GB" sz="1400" dirty="0">
              <a:solidFill>
                <a:schemeClr val="tx2"/>
              </a:solidFill>
            </a:endParaRPr>
          </a:p>
        </p:txBody>
      </p:sp>
      <p:sp>
        <p:nvSpPr>
          <p:cNvPr id="22" name="TextBox 21"/>
          <p:cNvSpPr txBox="1"/>
          <p:nvPr/>
        </p:nvSpPr>
        <p:spPr>
          <a:xfrm>
            <a:off x="609229" y="3483440"/>
            <a:ext cx="4525819" cy="307777"/>
          </a:xfrm>
          <a:prstGeom prst="rect">
            <a:avLst/>
          </a:prstGeom>
          <a:noFill/>
        </p:spPr>
        <p:txBody>
          <a:bodyPr wrap="square" rtlCol="0">
            <a:spAutoFit/>
          </a:bodyPr>
          <a:lstStyle/>
          <a:p>
            <a:r>
              <a:rPr lang="en-GB" sz="1400" dirty="0" smtClean="0">
                <a:solidFill>
                  <a:schemeClr val="tx2"/>
                </a:solidFill>
              </a:rPr>
              <a:t>Placebos aren’t commonly used in cancer clinical trials.</a:t>
            </a:r>
            <a:endParaRPr lang="en-GB" sz="1400" dirty="0">
              <a:solidFill>
                <a:schemeClr val="tx2"/>
              </a:solidFill>
            </a:endParaRPr>
          </a:p>
        </p:txBody>
      </p:sp>
      <p:sp>
        <p:nvSpPr>
          <p:cNvPr id="14" name="Rectangle 13"/>
          <p:cNvSpPr/>
          <p:nvPr/>
        </p:nvSpPr>
        <p:spPr>
          <a:xfrm>
            <a:off x="286327" y="4350327"/>
            <a:ext cx="4738255" cy="3602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r="15123"/>
          <a:stretch/>
        </p:blipFill>
        <p:spPr>
          <a:xfrm>
            <a:off x="209383" y="4526333"/>
            <a:ext cx="7389282" cy="1225402"/>
          </a:xfrm>
          <a:prstGeom prst="rect">
            <a:avLst/>
          </a:prstGeom>
        </p:spPr>
      </p:pic>
      <p:sp>
        <p:nvSpPr>
          <p:cNvPr id="28" name="TextBox 27"/>
          <p:cNvSpPr txBox="1"/>
          <p:nvPr/>
        </p:nvSpPr>
        <p:spPr>
          <a:xfrm>
            <a:off x="286327" y="5069576"/>
            <a:ext cx="4525819" cy="307777"/>
          </a:xfrm>
          <a:prstGeom prst="rect">
            <a:avLst/>
          </a:prstGeom>
          <a:noFill/>
        </p:spPr>
        <p:txBody>
          <a:bodyPr wrap="square" rtlCol="0">
            <a:spAutoFit/>
          </a:bodyPr>
          <a:lstStyle/>
          <a:p>
            <a:r>
              <a:rPr lang="en-GB" sz="1400" dirty="0" smtClean="0">
                <a:solidFill>
                  <a:schemeClr val="tx2"/>
                </a:solidFill>
              </a:rPr>
              <a:t>To make sure the results haven’t happened by chance.</a:t>
            </a:r>
            <a:endParaRPr lang="en-GB" sz="1400" dirty="0">
              <a:solidFill>
                <a:schemeClr val="tx2"/>
              </a:solidFill>
            </a:endParaRPr>
          </a:p>
        </p:txBody>
      </p:sp>
    </p:spTree>
    <p:extLst>
      <p:ext uri="{BB962C8B-B14F-4D97-AF65-F5344CB8AC3E}">
        <p14:creationId xmlns:p14="http://schemas.microsoft.com/office/powerpoint/2010/main" val="137775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Self assess</a:t>
            </a:r>
          </a:p>
        </p:txBody>
      </p:sp>
      <p:sp>
        <p:nvSpPr>
          <p:cNvPr id="4" name="Slide Number Placeholder 3"/>
          <p:cNvSpPr>
            <a:spLocks noGrp="1"/>
          </p:cNvSpPr>
          <p:nvPr>
            <p:ph type="sldNum" sz="quarter" idx="12"/>
          </p:nvPr>
        </p:nvSpPr>
        <p:spPr/>
        <p:txBody>
          <a:bodyPr/>
          <a:lstStyle/>
          <a:p>
            <a:fld id="{B9B2A88A-9ECB-DF45-A377-2575079D0564}" type="slidenum">
              <a:rPr lang="en-GB" smtClean="0"/>
              <a:pPr/>
              <a:t>24</a:t>
            </a:fld>
            <a:endParaRPr lang="en-GB"/>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57" y="2414410"/>
            <a:ext cx="5620999" cy="792549"/>
          </a:xfrm>
          <a:prstGeom prst="rect">
            <a:avLst/>
          </a:prstGeom>
        </p:spPr>
      </p:pic>
      <p:sp>
        <p:nvSpPr>
          <p:cNvPr id="32" name="TextBox 31"/>
          <p:cNvSpPr txBox="1"/>
          <p:nvPr/>
        </p:nvSpPr>
        <p:spPr>
          <a:xfrm>
            <a:off x="267670" y="3064298"/>
            <a:ext cx="4525819" cy="307777"/>
          </a:xfrm>
          <a:prstGeom prst="rect">
            <a:avLst/>
          </a:prstGeom>
          <a:noFill/>
        </p:spPr>
        <p:txBody>
          <a:bodyPr wrap="square" rtlCol="0">
            <a:spAutoFit/>
          </a:bodyPr>
          <a:lstStyle/>
          <a:p>
            <a:r>
              <a:rPr lang="en-GB" sz="1400" dirty="0">
                <a:solidFill>
                  <a:schemeClr val="tx2"/>
                </a:solidFill>
              </a:rPr>
              <a:t>t</a:t>
            </a:r>
            <a:r>
              <a:rPr lang="en-GB" sz="1400" dirty="0" smtClean="0">
                <a:solidFill>
                  <a:schemeClr val="tx2"/>
                </a:solidFill>
              </a:rPr>
              <a:t>he number of drugs being tested</a:t>
            </a:r>
            <a:endParaRPr lang="en-GB" sz="1400" dirty="0">
              <a:solidFill>
                <a:schemeClr val="tx2"/>
              </a:solidFill>
            </a:endParaRPr>
          </a:p>
        </p:txBody>
      </p:sp>
      <p:sp>
        <p:nvSpPr>
          <p:cNvPr id="33" name="TextBox 32"/>
          <p:cNvSpPr txBox="1"/>
          <p:nvPr/>
        </p:nvSpPr>
        <p:spPr>
          <a:xfrm>
            <a:off x="2811826" y="3708888"/>
            <a:ext cx="2715492" cy="307777"/>
          </a:xfrm>
          <a:prstGeom prst="rect">
            <a:avLst/>
          </a:prstGeom>
          <a:noFill/>
        </p:spPr>
        <p:txBody>
          <a:bodyPr wrap="square" rtlCol="0">
            <a:spAutoFit/>
          </a:bodyPr>
          <a:lstStyle/>
          <a:p>
            <a:r>
              <a:rPr lang="en-GB" sz="1400" dirty="0">
                <a:solidFill>
                  <a:schemeClr val="tx2"/>
                </a:solidFill>
              </a:rPr>
              <a:t>t</a:t>
            </a:r>
            <a:r>
              <a:rPr lang="en-GB" sz="1400" dirty="0" smtClean="0">
                <a:solidFill>
                  <a:schemeClr val="tx2"/>
                </a:solidFill>
              </a:rPr>
              <a:t>he number of people in the trial</a:t>
            </a:r>
            <a:endParaRPr lang="en-GB" sz="1400" dirty="0">
              <a:solidFill>
                <a:schemeClr val="tx2"/>
              </a:solidFill>
            </a:endParaRPr>
          </a:p>
        </p:txBody>
      </p:sp>
      <p:sp>
        <p:nvSpPr>
          <p:cNvPr id="34" name="TextBox 33"/>
          <p:cNvSpPr txBox="1"/>
          <p:nvPr/>
        </p:nvSpPr>
        <p:spPr>
          <a:xfrm>
            <a:off x="5360522" y="3064298"/>
            <a:ext cx="2933898" cy="307777"/>
          </a:xfrm>
          <a:prstGeom prst="rect">
            <a:avLst/>
          </a:prstGeom>
          <a:noFill/>
        </p:spPr>
        <p:txBody>
          <a:bodyPr wrap="square" rtlCol="0">
            <a:spAutoFit/>
          </a:bodyPr>
          <a:lstStyle/>
          <a:p>
            <a:r>
              <a:rPr lang="en-GB" sz="1400" dirty="0">
                <a:solidFill>
                  <a:schemeClr val="tx2"/>
                </a:solidFill>
              </a:rPr>
              <a:t>t</a:t>
            </a:r>
            <a:r>
              <a:rPr lang="en-GB" sz="1400" dirty="0" smtClean="0">
                <a:solidFill>
                  <a:schemeClr val="tx2"/>
                </a:solidFill>
              </a:rPr>
              <a:t>he number of statistical tests used</a:t>
            </a:r>
            <a:endParaRPr lang="en-GB" sz="1400" dirty="0">
              <a:solidFill>
                <a:schemeClr val="tx2"/>
              </a:solidFill>
            </a:endParaRPr>
          </a:p>
        </p:txBody>
      </p:sp>
      <p:sp>
        <p:nvSpPr>
          <p:cNvPr id="35" name="Oval 34"/>
          <p:cNvSpPr/>
          <p:nvPr/>
        </p:nvSpPr>
        <p:spPr>
          <a:xfrm>
            <a:off x="2564997" y="3596389"/>
            <a:ext cx="3112654" cy="583065"/>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630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Activity 3</a:t>
            </a:r>
          </a:p>
        </p:txBody>
      </p:sp>
      <p:sp>
        <p:nvSpPr>
          <p:cNvPr id="6" name="Slide Number Placeholder 5"/>
          <p:cNvSpPr>
            <a:spLocks noGrp="1"/>
          </p:cNvSpPr>
          <p:nvPr>
            <p:ph type="sldNum" sz="quarter" idx="12"/>
          </p:nvPr>
        </p:nvSpPr>
        <p:spPr/>
        <p:txBody>
          <a:bodyPr/>
          <a:lstStyle/>
          <a:p>
            <a:fld id="{B9B2A88A-9ECB-DF45-A377-2575079D0564}" type="slidenum">
              <a:rPr lang="en-GB" smtClean="0"/>
              <a:pPr/>
              <a:t>25</a:t>
            </a:fld>
            <a:endParaRPr lang="en-GB"/>
          </a:p>
        </p:txBody>
      </p:sp>
      <p:pic>
        <p:nvPicPr>
          <p:cNvPr id="2" name="Picture 1"/>
          <p:cNvPicPr>
            <a:picLocks noChangeAspect="1"/>
          </p:cNvPicPr>
          <p:nvPr/>
        </p:nvPicPr>
        <p:blipFill rotWithShape="1">
          <a:blip r:embed="rId2"/>
          <a:srcRect t="1640" b="8191"/>
          <a:stretch/>
        </p:blipFill>
        <p:spPr>
          <a:xfrm>
            <a:off x="4774503" y="1690748"/>
            <a:ext cx="3816000" cy="4839856"/>
          </a:xfrm>
          <a:prstGeom prst="rect">
            <a:avLst/>
          </a:prstGeom>
          <a:ln>
            <a:solidFill>
              <a:schemeClr val="tx2">
                <a:lumMod val="60000"/>
                <a:lumOff val="40000"/>
              </a:schemeClr>
            </a:solidFill>
          </a:ln>
        </p:spPr>
      </p:pic>
      <p:sp>
        <p:nvSpPr>
          <p:cNvPr id="8" name="Rounded Rectangle 7"/>
          <p:cNvSpPr/>
          <p:nvPr/>
        </p:nvSpPr>
        <p:spPr>
          <a:xfrm>
            <a:off x="232565" y="1791855"/>
            <a:ext cx="4171526" cy="4461163"/>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spcBef>
                <a:spcPts val="500"/>
              </a:spcBef>
            </a:pPr>
            <a:r>
              <a:rPr lang="en-US" sz="1900" dirty="0">
                <a:solidFill>
                  <a:schemeClr val="bg1"/>
                </a:solidFill>
              </a:rPr>
              <a:t>Task</a:t>
            </a:r>
          </a:p>
          <a:p>
            <a:pPr marL="0" lvl="1">
              <a:spcBef>
                <a:spcPts val="500"/>
              </a:spcBef>
            </a:pPr>
            <a:endParaRPr lang="en-US" sz="1900" u="sng" dirty="0">
              <a:solidFill>
                <a:schemeClr val="bg1"/>
              </a:solidFill>
            </a:endParaRPr>
          </a:p>
          <a:p>
            <a:pPr marL="180000" lvl="1" indent="-180000">
              <a:spcBef>
                <a:spcPts val="500"/>
              </a:spcBef>
              <a:buFont typeface="Arial"/>
              <a:buChar char="•"/>
            </a:pPr>
            <a:r>
              <a:rPr lang="en-GB" sz="1900" dirty="0">
                <a:solidFill>
                  <a:schemeClr val="bg1"/>
                </a:solidFill>
              </a:rPr>
              <a:t>D</a:t>
            </a:r>
            <a:r>
              <a:rPr lang="en-GB" sz="1900" dirty="0" smtClean="0">
                <a:solidFill>
                  <a:schemeClr val="bg1"/>
                </a:solidFill>
              </a:rPr>
              <a:t>esigning </a:t>
            </a:r>
            <a:r>
              <a:rPr lang="en-GB" sz="1900" dirty="0">
                <a:solidFill>
                  <a:schemeClr val="bg1"/>
                </a:solidFill>
              </a:rPr>
              <a:t>a phase 3 clinical trial </a:t>
            </a:r>
            <a:r>
              <a:rPr lang="en-GB" sz="1900" dirty="0" smtClean="0">
                <a:solidFill>
                  <a:schemeClr val="bg1"/>
                </a:solidFill>
              </a:rPr>
              <a:t>comparing drug X with </a:t>
            </a:r>
            <a:r>
              <a:rPr lang="en-GB" sz="1900" dirty="0">
                <a:solidFill>
                  <a:schemeClr val="bg1"/>
                </a:solidFill>
              </a:rPr>
              <a:t>drug Y – the standard of care for this disease. </a:t>
            </a:r>
          </a:p>
          <a:p>
            <a:pPr marL="180000" lvl="1" indent="-180000">
              <a:spcBef>
                <a:spcPts val="500"/>
              </a:spcBef>
              <a:buFont typeface="Arial"/>
              <a:buChar char="•"/>
            </a:pPr>
            <a:r>
              <a:rPr lang="en-GB" sz="1900" dirty="0">
                <a:solidFill>
                  <a:schemeClr val="bg1"/>
                </a:solidFill>
              </a:rPr>
              <a:t>Using the third section of the video  to help you, summarise how you would approach setting up and running the phase 3 clinical trial </a:t>
            </a:r>
            <a:r>
              <a:rPr lang="en-GB" sz="1900" dirty="0" smtClean="0">
                <a:solidFill>
                  <a:schemeClr val="bg1"/>
                </a:solidFill>
              </a:rPr>
              <a:t>in </a:t>
            </a:r>
            <a:r>
              <a:rPr lang="en-GB" sz="1900" dirty="0">
                <a:solidFill>
                  <a:schemeClr val="bg1"/>
                </a:solidFill>
              </a:rPr>
              <a:t>the boxes on </a:t>
            </a:r>
            <a:r>
              <a:rPr lang="en-GB" sz="1900" dirty="0" smtClean="0">
                <a:solidFill>
                  <a:schemeClr val="bg1"/>
                </a:solidFill>
              </a:rPr>
              <a:t>the worksheet.</a:t>
            </a:r>
            <a:endParaRPr lang="en-US" sz="1900" u="sng" dirty="0">
              <a:solidFill>
                <a:schemeClr val="bg1"/>
              </a:solidFill>
            </a:endParaRPr>
          </a:p>
        </p:txBody>
      </p:sp>
    </p:spTree>
    <p:extLst>
      <p:ext uri="{BB962C8B-B14F-4D97-AF65-F5344CB8AC3E}">
        <p14:creationId xmlns:p14="http://schemas.microsoft.com/office/powerpoint/2010/main" val="3525449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Learning objectives</a:t>
            </a:r>
          </a:p>
        </p:txBody>
      </p:sp>
      <p:sp>
        <p:nvSpPr>
          <p:cNvPr id="7" name="Content Placeholder 6"/>
          <p:cNvSpPr>
            <a:spLocks noGrp="1"/>
          </p:cNvSpPr>
          <p:nvPr>
            <p:ph idx="1"/>
          </p:nvPr>
        </p:nvSpPr>
        <p:spPr/>
        <p:txBody>
          <a:bodyPr>
            <a:normAutofit fontScale="92500" lnSpcReduction="10000"/>
          </a:bodyPr>
          <a:lstStyle/>
          <a:p>
            <a:pPr marL="342900" lvl="0" indent="-342900">
              <a:buFont typeface="Arial" panose="020B0604020202020204" pitchFamily="34" charset="0"/>
              <a:buChar char="•"/>
            </a:pPr>
            <a:r>
              <a:rPr lang="en-GB" dirty="0"/>
              <a:t>To recall the initial stages in cancer drug discovery</a:t>
            </a:r>
          </a:p>
          <a:p>
            <a:pPr marL="342900" lvl="0" indent="-342900">
              <a:buFont typeface="Arial" panose="020B0604020202020204" pitchFamily="34" charset="0"/>
              <a:buChar char="•"/>
            </a:pPr>
            <a:r>
              <a:rPr lang="en-GB" dirty="0"/>
              <a:t>To describe how research scientists find drug targets, screen libraries of drugs</a:t>
            </a:r>
          </a:p>
          <a:p>
            <a:pPr marL="342900" lvl="0" indent="-342900">
              <a:buFont typeface="Arial" panose="020B0604020202020204" pitchFamily="34" charset="0"/>
              <a:buChar char="•"/>
            </a:pPr>
            <a:r>
              <a:rPr lang="en-GB" dirty="0"/>
              <a:t>To explain how computerised models are used to aid the design of drugs</a:t>
            </a:r>
          </a:p>
        </p:txBody>
      </p:sp>
      <p:sp>
        <p:nvSpPr>
          <p:cNvPr id="6" name="Slide Number Placeholder 5"/>
          <p:cNvSpPr>
            <a:spLocks noGrp="1"/>
          </p:cNvSpPr>
          <p:nvPr>
            <p:ph type="sldNum" sz="quarter" idx="12"/>
          </p:nvPr>
        </p:nvSpPr>
        <p:spPr/>
        <p:txBody>
          <a:bodyPr/>
          <a:lstStyle/>
          <a:p>
            <a:fld id="{B9B2A88A-9ECB-DF45-A377-2575079D0564}" type="slidenum">
              <a:rPr lang="en-GB" smtClean="0"/>
              <a:pPr/>
              <a:t>3</a:t>
            </a:fld>
            <a:endParaRPr lang="en-GB"/>
          </a:p>
        </p:txBody>
      </p:sp>
      <p:sp>
        <p:nvSpPr>
          <p:cNvPr id="8" name="Content Placeholder 7"/>
          <p:cNvSpPr>
            <a:spLocks noGrp="1"/>
          </p:cNvSpPr>
          <p:nvPr>
            <p:ph idx="14"/>
          </p:nvPr>
        </p:nvSpPr>
        <p:spPr/>
        <p:txBody>
          <a:bodyPr>
            <a:normAutofit/>
          </a:bodyPr>
          <a:lstStyle/>
          <a:p>
            <a:pPr marL="342900" lvl="0" indent="-342900">
              <a:buFont typeface="Arial" panose="020B0604020202020204" pitchFamily="34" charset="0"/>
              <a:buChar char="•"/>
            </a:pPr>
            <a:r>
              <a:rPr lang="en-GB" sz="1800" dirty="0"/>
              <a:t>Recall the phases of clinical trails </a:t>
            </a:r>
          </a:p>
          <a:p>
            <a:pPr marL="342900" lvl="0" indent="-342900">
              <a:buFont typeface="Arial" panose="020B0604020202020204" pitchFamily="34" charset="0"/>
              <a:buChar char="•"/>
            </a:pPr>
            <a:r>
              <a:rPr lang="en-GB" sz="1800" dirty="0"/>
              <a:t>Describe how research scientists test new drugs</a:t>
            </a:r>
          </a:p>
          <a:p>
            <a:pPr marL="342900" lvl="0" indent="-342900">
              <a:buFont typeface="Arial" panose="020B0604020202020204" pitchFamily="34" charset="0"/>
              <a:buChar char="•"/>
            </a:pPr>
            <a:r>
              <a:rPr lang="en-GB" sz="1800" dirty="0"/>
              <a:t>Explain how the efficacy, dosage and toxicity of drugs determines it progression in clinical trials  </a:t>
            </a:r>
          </a:p>
          <a:p>
            <a:endParaRPr lang="en-GB" dirty="0" smtClean="0"/>
          </a:p>
        </p:txBody>
      </p:sp>
      <p:sp>
        <p:nvSpPr>
          <p:cNvPr id="9" name="Content Placeholder 8"/>
          <p:cNvSpPr>
            <a:spLocks noGrp="1"/>
          </p:cNvSpPr>
          <p:nvPr>
            <p:ph idx="15"/>
          </p:nvPr>
        </p:nvSpPr>
        <p:spPr/>
        <p:txBody>
          <a:bodyPr/>
          <a:lstStyle/>
          <a:p>
            <a:pPr marL="342900" lvl="0" indent="-342900">
              <a:buFont typeface="Arial" panose="020B0604020202020204" pitchFamily="34" charset="0"/>
              <a:buChar char="•"/>
            </a:pPr>
            <a:r>
              <a:rPr lang="en-GB" sz="1800" dirty="0"/>
              <a:t>Describe different types of trails </a:t>
            </a:r>
          </a:p>
          <a:p>
            <a:pPr marL="342900" lvl="0" indent="-342900">
              <a:buFont typeface="Arial" panose="020B0604020202020204" pitchFamily="34" charset="0"/>
              <a:buChar char="•"/>
            </a:pPr>
            <a:r>
              <a:rPr lang="en-GB" sz="1800" dirty="0"/>
              <a:t>Explain how trails for cancer are different from those for other disease </a:t>
            </a:r>
          </a:p>
          <a:p>
            <a:pPr marL="342900" lvl="0" indent="-342900">
              <a:buFont typeface="Arial" panose="020B0604020202020204" pitchFamily="34" charset="0"/>
              <a:buChar char="•"/>
            </a:pPr>
            <a:r>
              <a:rPr lang="en-GB" sz="1800" dirty="0"/>
              <a:t>Create your own clinical trail </a:t>
            </a:r>
          </a:p>
          <a:p>
            <a:endParaRPr lang="en-GB" dirty="0" smtClean="0"/>
          </a:p>
        </p:txBody>
      </p:sp>
    </p:spTree>
    <p:extLst>
      <p:ext uri="{BB962C8B-B14F-4D97-AF65-F5344CB8AC3E}">
        <p14:creationId xmlns:p14="http://schemas.microsoft.com/office/powerpoint/2010/main" val="4867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2565" y="4174836"/>
            <a:ext cx="4171526" cy="2336800"/>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spcBef>
                <a:spcPts val="500"/>
              </a:spcBef>
            </a:pPr>
            <a:r>
              <a:rPr lang="en-US" sz="1900" dirty="0">
                <a:solidFill>
                  <a:schemeClr val="bg1"/>
                </a:solidFill>
              </a:rPr>
              <a:t>Task</a:t>
            </a:r>
          </a:p>
          <a:p>
            <a:pPr marL="0" lvl="1">
              <a:spcBef>
                <a:spcPts val="500"/>
              </a:spcBef>
            </a:pPr>
            <a:endParaRPr lang="en-US" sz="1900" u="sng" dirty="0">
              <a:solidFill>
                <a:schemeClr val="bg1"/>
              </a:solidFill>
            </a:endParaRPr>
          </a:p>
          <a:p>
            <a:pPr marL="180000" lvl="1" indent="-180000">
              <a:spcBef>
                <a:spcPts val="500"/>
              </a:spcBef>
              <a:buFont typeface="Arial"/>
              <a:buChar char="•"/>
            </a:pPr>
            <a:r>
              <a:rPr lang="en-US" sz="1900" dirty="0">
                <a:solidFill>
                  <a:schemeClr val="bg1"/>
                </a:solidFill>
              </a:rPr>
              <a:t>Watch </a:t>
            </a:r>
            <a:r>
              <a:rPr lang="en-GB" sz="1900" dirty="0">
                <a:solidFill>
                  <a:schemeClr val="bg1"/>
                </a:solidFill>
              </a:rPr>
              <a:t>the first part of the video, from 0:00 to 4:23.</a:t>
            </a:r>
          </a:p>
          <a:p>
            <a:pPr marL="180000" lvl="1" indent="-180000">
              <a:spcBef>
                <a:spcPts val="500"/>
              </a:spcBef>
              <a:buFont typeface="Arial"/>
              <a:buChar char="•"/>
            </a:pPr>
            <a:r>
              <a:rPr lang="en-US" sz="1900" dirty="0">
                <a:solidFill>
                  <a:schemeClr val="bg1"/>
                </a:solidFill>
              </a:rPr>
              <a:t>Complete this worksheet as you watch the video. </a:t>
            </a:r>
            <a:endParaRPr lang="en-US" sz="1900" u="sng" dirty="0">
              <a:solidFill>
                <a:schemeClr val="bg1"/>
              </a:solidFill>
            </a:endParaRPr>
          </a:p>
        </p:txBody>
      </p:sp>
      <p:sp>
        <p:nvSpPr>
          <p:cNvPr id="3" name="Text Placeholder 2"/>
          <p:cNvSpPr>
            <a:spLocks noGrp="1"/>
          </p:cNvSpPr>
          <p:nvPr>
            <p:ph type="body" sz="quarter" idx="13"/>
          </p:nvPr>
        </p:nvSpPr>
        <p:spPr/>
        <p:txBody>
          <a:bodyPr/>
          <a:lstStyle/>
          <a:p>
            <a:r>
              <a:rPr lang="en-GB" dirty="0" smtClean="0"/>
              <a:t>Video part 1</a:t>
            </a:r>
            <a:endParaRPr lang="en-US" dirty="0" smtClean="0"/>
          </a:p>
        </p:txBody>
      </p:sp>
      <p:sp>
        <p:nvSpPr>
          <p:cNvPr id="6" name="Slide Number Placeholder 5"/>
          <p:cNvSpPr>
            <a:spLocks noGrp="1"/>
          </p:cNvSpPr>
          <p:nvPr>
            <p:ph type="sldNum" sz="quarter" idx="12"/>
          </p:nvPr>
        </p:nvSpPr>
        <p:spPr/>
        <p:txBody>
          <a:bodyPr/>
          <a:lstStyle/>
          <a:p>
            <a:fld id="{B9B2A88A-9ECB-DF45-A377-2575079D0564}" type="slidenum">
              <a:rPr lang="en-GB" smtClean="0"/>
              <a:pPr/>
              <a:t>4</a:t>
            </a:fld>
            <a:endParaRPr lang="en-GB"/>
          </a:p>
        </p:txBody>
      </p:sp>
      <p:sp>
        <p:nvSpPr>
          <p:cNvPr id="4" name="Content Placeholder 3"/>
          <p:cNvSpPr>
            <a:spLocks noGrp="1"/>
          </p:cNvSpPr>
          <p:nvPr>
            <p:ph idx="1"/>
          </p:nvPr>
        </p:nvSpPr>
        <p:spPr>
          <a:xfrm>
            <a:off x="159040" y="1690748"/>
            <a:ext cx="4077141" cy="2484088"/>
          </a:xfrm>
        </p:spPr>
        <p:txBody>
          <a:bodyPr/>
          <a:lstStyle/>
          <a:p>
            <a:r>
              <a:rPr lang="en-GB" dirty="0" smtClean="0"/>
              <a:t>This part of the video covers an </a:t>
            </a:r>
            <a:r>
              <a:rPr lang="en-GB" dirty="0"/>
              <a:t>introduction to cancer and the initial stages in cancer drug discovery: </a:t>
            </a:r>
            <a:endParaRPr lang="en-GB" dirty="0" smtClean="0"/>
          </a:p>
          <a:p>
            <a:pPr lvl="1"/>
            <a:r>
              <a:rPr lang="en-US" dirty="0"/>
              <a:t>f</a:t>
            </a:r>
            <a:r>
              <a:rPr lang="en-US" dirty="0" smtClean="0"/>
              <a:t>inding a target</a:t>
            </a:r>
          </a:p>
          <a:p>
            <a:pPr lvl="1"/>
            <a:r>
              <a:rPr lang="en-US" dirty="0"/>
              <a:t>s</a:t>
            </a:r>
            <a:r>
              <a:rPr lang="en-US" dirty="0" smtClean="0"/>
              <a:t>creening a library of drugs</a:t>
            </a:r>
          </a:p>
          <a:p>
            <a:pPr lvl="1"/>
            <a:r>
              <a:rPr lang="en-US" dirty="0" smtClean="0"/>
              <a:t>the chemical properties that make a good drug.</a:t>
            </a:r>
          </a:p>
          <a:p>
            <a:pPr lvl="1"/>
            <a:endParaRPr lang="en-US" dirty="0"/>
          </a:p>
        </p:txBody>
      </p:sp>
      <p:pic>
        <p:nvPicPr>
          <p:cNvPr id="5" name="Picture 4"/>
          <p:cNvPicPr>
            <a:picLocks noChangeAspect="1"/>
          </p:cNvPicPr>
          <p:nvPr/>
        </p:nvPicPr>
        <p:blipFill rotWithShape="1">
          <a:blip r:embed="rId2"/>
          <a:srcRect b="5305"/>
          <a:stretch/>
        </p:blipFill>
        <p:spPr>
          <a:xfrm>
            <a:off x="4921466" y="1690749"/>
            <a:ext cx="3620655" cy="4839360"/>
          </a:xfrm>
          <a:prstGeom prst="rect">
            <a:avLst/>
          </a:prstGeom>
          <a:ln>
            <a:solidFill>
              <a:schemeClr val="tx2">
                <a:lumMod val="60000"/>
                <a:lumOff val="40000"/>
              </a:schemeClr>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49" y="3783600"/>
            <a:ext cx="7443861" cy="223742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65" y="2196000"/>
            <a:ext cx="7334124" cy="1286367"/>
          </a:xfrm>
          <a:prstGeom prst="rect">
            <a:avLst/>
          </a:prstGeom>
        </p:spPr>
      </p:pic>
      <p:sp>
        <p:nvSpPr>
          <p:cNvPr id="2" name="Text Placeholder 1"/>
          <p:cNvSpPr>
            <a:spLocks noGrp="1"/>
          </p:cNvSpPr>
          <p:nvPr>
            <p:ph type="body" sz="quarter" idx="13"/>
          </p:nvPr>
        </p:nvSpPr>
        <p:spPr/>
        <p:txBody>
          <a:bodyPr/>
          <a:lstStyle/>
          <a:p>
            <a:r>
              <a:rPr lang="en-US" dirty="0" smtClean="0"/>
              <a:t>Self-assess</a:t>
            </a:r>
          </a:p>
        </p:txBody>
      </p:sp>
      <p:sp>
        <p:nvSpPr>
          <p:cNvPr id="4" name="Slide Number Placeholder 3"/>
          <p:cNvSpPr>
            <a:spLocks noGrp="1"/>
          </p:cNvSpPr>
          <p:nvPr>
            <p:ph type="sldNum" sz="quarter" idx="12"/>
          </p:nvPr>
        </p:nvSpPr>
        <p:spPr/>
        <p:txBody>
          <a:bodyPr/>
          <a:lstStyle/>
          <a:p>
            <a:fld id="{B9B2A88A-9ECB-DF45-A377-2575079D0564}" type="slidenum">
              <a:rPr lang="en-GB" smtClean="0"/>
              <a:pPr/>
              <a:t>5</a:t>
            </a:fld>
            <a:endParaRPr lang="en-GB"/>
          </a:p>
        </p:txBody>
      </p:sp>
      <p:sp>
        <p:nvSpPr>
          <p:cNvPr id="11" name="TextBox 10"/>
          <p:cNvSpPr txBox="1"/>
          <p:nvPr/>
        </p:nvSpPr>
        <p:spPr>
          <a:xfrm>
            <a:off x="225885" y="2936288"/>
            <a:ext cx="8236433" cy="307777"/>
          </a:xfrm>
          <a:prstGeom prst="rect">
            <a:avLst/>
          </a:prstGeom>
          <a:noFill/>
        </p:spPr>
        <p:txBody>
          <a:bodyPr wrap="square" rtlCol="0">
            <a:spAutoFit/>
          </a:bodyPr>
          <a:lstStyle/>
          <a:p>
            <a:r>
              <a:rPr lang="en-GB" sz="1400" dirty="0" smtClean="0">
                <a:solidFill>
                  <a:schemeClr val="tx2"/>
                </a:solidFill>
              </a:rPr>
              <a:t>Cells continue to divide without stopping, producing cells when the body doesn’t need them.</a:t>
            </a:r>
            <a:endParaRPr lang="en-GB" sz="1400" dirty="0">
              <a:solidFill>
                <a:schemeClr val="tx2"/>
              </a:solidFill>
            </a:endParaRPr>
          </a:p>
        </p:txBody>
      </p:sp>
      <p:sp>
        <p:nvSpPr>
          <p:cNvPr id="18" name="TextBox 17"/>
          <p:cNvSpPr txBox="1"/>
          <p:nvPr/>
        </p:nvSpPr>
        <p:spPr>
          <a:xfrm>
            <a:off x="701958" y="4374698"/>
            <a:ext cx="1376218" cy="307777"/>
          </a:xfrm>
          <a:prstGeom prst="rect">
            <a:avLst/>
          </a:prstGeom>
          <a:noFill/>
        </p:spPr>
        <p:txBody>
          <a:bodyPr wrap="square" rtlCol="0">
            <a:spAutoFit/>
          </a:bodyPr>
          <a:lstStyle/>
          <a:p>
            <a:r>
              <a:rPr lang="en-GB" sz="1400" dirty="0">
                <a:solidFill>
                  <a:schemeClr val="tx2"/>
                </a:solidFill>
              </a:rPr>
              <a:t>S</a:t>
            </a:r>
            <a:r>
              <a:rPr lang="en-GB" sz="1400" dirty="0" smtClean="0">
                <a:solidFill>
                  <a:schemeClr val="tx2"/>
                </a:solidFill>
              </a:rPr>
              <a:t>urgery</a:t>
            </a:r>
            <a:endParaRPr lang="en-GB" dirty="0">
              <a:solidFill>
                <a:schemeClr val="tx2"/>
              </a:solidFill>
            </a:endParaRPr>
          </a:p>
        </p:txBody>
      </p:sp>
      <p:sp>
        <p:nvSpPr>
          <p:cNvPr id="19" name="TextBox 18"/>
          <p:cNvSpPr txBox="1"/>
          <p:nvPr/>
        </p:nvSpPr>
        <p:spPr>
          <a:xfrm>
            <a:off x="701961" y="4899861"/>
            <a:ext cx="1376218" cy="307777"/>
          </a:xfrm>
          <a:prstGeom prst="rect">
            <a:avLst/>
          </a:prstGeom>
          <a:noFill/>
        </p:spPr>
        <p:txBody>
          <a:bodyPr wrap="square" rtlCol="0">
            <a:spAutoFit/>
          </a:bodyPr>
          <a:lstStyle/>
          <a:p>
            <a:r>
              <a:rPr lang="en-GB" sz="1400" dirty="0">
                <a:solidFill>
                  <a:schemeClr val="tx2"/>
                </a:solidFill>
              </a:rPr>
              <a:t>R</a:t>
            </a:r>
            <a:r>
              <a:rPr lang="en-GB" sz="1400" dirty="0" smtClean="0">
                <a:solidFill>
                  <a:schemeClr val="tx2"/>
                </a:solidFill>
              </a:rPr>
              <a:t>adiation</a:t>
            </a:r>
            <a:endParaRPr lang="en-GB" dirty="0">
              <a:solidFill>
                <a:schemeClr val="tx2"/>
              </a:solidFill>
            </a:endParaRPr>
          </a:p>
        </p:txBody>
      </p:sp>
      <p:sp>
        <p:nvSpPr>
          <p:cNvPr id="21" name="TextBox 20"/>
          <p:cNvSpPr txBox="1"/>
          <p:nvPr/>
        </p:nvSpPr>
        <p:spPr>
          <a:xfrm>
            <a:off x="701958" y="5457459"/>
            <a:ext cx="1376218" cy="307777"/>
          </a:xfrm>
          <a:prstGeom prst="rect">
            <a:avLst/>
          </a:prstGeom>
          <a:noFill/>
        </p:spPr>
        <p:txBody>
          <a:bodyPr wrap="square" rtlCol="0">
            <a:spAutoFit/>
          </a:bodyPr>
          <a:lstStyle/>
          <a:p>
            <a:r>
              <a:rPr lang="en-GB" sz="1400" dirty="0">
                <a:solidFill>
                  <a:schemeClr val="tx2"/>
                </a:solidFill>
              </a:rPr>
              <a:t>D</a:t>
            </a:r>
            <a:r>
              <a:rPr lang="en-GB" sz="1400" dirty="0" smtClean="0">
                <a:solidFill>
                  <a:schemeClr val="tx2"/>
                </a:solidFill>
              </a:rPr>
              <a:t>rugs</a:t>
            </a:r>
            <a:endParaRPr lang="en-GB"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7" y="2241632"/>
            <a:ext cx="8949704" cy="2152075"/>
          </a:xfrm>
          <a:prstGeom prst="rect">
            <a:avLst/>
          </a:prstGeom>
        </p:spPr>
      </p:pic>
      <p:sp>
        <p:nvSpPr>
          <p:cNvPr id="2" name="Text Placeholder 1"/>
          <p:cNvSpPr>
            <a:spLocks noGrp="1"/>
          </p:cNvSpPr>
          <p:nvPr>
            <p:ph type="body" sz="quarter" idx="13"/>
          </p:nvPr>
        </p:nvSpPr>
        <p:spPr/>
        <p:txBody>
          <a:bodyPr/>
          <a:lstStyle/>
          <a:p>
            <a:r>
              <a:rPr lang="en-US" dirty="0" smtClean="0"/>
              <a:t>Self-assess</a:t>
            </a:r>
          </a:p>
        </p:txBody>
      </p:sp>
      <p:sp>
        <p:nvSpPr>
          <p:cNvPr id="4" name="Slide Number Placeholder 3"/>
          <p:cNvSpPr>
            <a:spLocks noGrp="1"/>
          </p:cNvSpPr>
          <p:nvPr>
            <p:ph type="sldNum" sz="quarter" idx="12"/>
          </p:nvPr>
        </p:nvSpPr>
        <p:spPr/>
        <p:txBody>
          <a:bodyPr/>
          <a:lstStyle/>
          <a:p>
            <a:fld id="{B9B2A88A-9ECB-DF45-A377-2575079D0564}" type="slidenum">
              <a:rPr lang="en-GB" smtClean="0"/>
              <a:pPr/>
              <a:t>6</a:t>
            </a:fld>
            <a:endParaRPr lang="en-GB"/>
          </a:p>
        </p:txBody>
      </p:sp>
      <p:grpSp>
        <p:nvGrpSpPr>
          <p:cNvPr id="15" name="Group 14"/>
          <p:cNvGrpSpPr/>
          <p:nvPr/>
        </p:nvGrpSpPr>
        <p:grpSpPr>
          <a:xfrm>
            <a:off x="1754909" y="2706255"/>
            <a:ext cx="6959192" cy="1308274"/>
            <a:chOff x="1754909" y="2706255"/>
            <a:chExt cx="6959192" cy="1308274"/>
          </a:xfrm>
        </p:grpSpPr>
        <p:sp>
          <p:nvSpPr>
            <p:cNvPr id="6" name="Rectangle 5"/>
            <p:cNvSpPr/>
            <p:nvPr/>
          </p:nvSpPr>
          <p:spPr>
            <a:xfrm>
              <a:off x="1754909" y="2715491"/>
              <a:ext cx="1108364" cy="2955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4346117" y="2733964"/>
              <a:ext cx="1108364" cy="2955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6647668" y="2706255"/>
              <a:ext cx="1108364" cy="2955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2064327" y="3238919"/>
              <a:ext cx="1108364" cy="2955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7605737" y="3237230"/>
              <a:ext cx="1108364" cy="2955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3791935" y="3718965"/>
              <a:ext cx="1108364" cy="2955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p:cNvSpPr/>
            <p:nvPr/>
          </p:nvSpPr>
          <p:spPr>
            <a:xfrm>
              <a:off x="6497373" y="3718964"/>
              <a:ext cx="1108364" cy="2955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7" name="TextBox 16"/>
          <p:cNvSpPr txBox="1"/>
          <p:nvPr/>
        </p:nvSpPr>
        <p:spPr>
          <a:xfrm>
            <a:off x="1641499" y="2865034"/>
            <a:ext cx="1376218" cy="307777"/>
          </a:xfrm>
          <a:prstGeom prst="rect">
            <a:avLst/>
          </a:prstGeom>
          <a:noFill/>
        </p:spPr>
        <p:txBody>
          <a:bodyPr wrap="square" rtlCol="0">
            <a:spAutoFit/>
          </a:bodyPr>
          <a:lstStyle/>
          <a:p>
            <a:pPr algn="ctr"/>
            <a:r>
              <a:rPr lang="en-GB" sz="1400" dirty="0" smtClean="0">
                <a:solidFill>
                  <a:schemeClr val="tx2"/>
                </a:solidFill>
              </a:rPr>
              <a:t>differences</a:t>
            </a:r>
            <a:endParaRPr lang="en-GB" dirty="0">
              <a:solidFill>
                <a:schemeClr val="tx2"/>
              </a:solidFill>
            </a:endParaRPr>
          </a:p>
        </p:txBody>
      </p:sp>
      <p:sp>
        <p:nvSpPr>
          <p:cNvPr id="18" name="TextBox 17"/>
          <p:cNvSpPr txBox="1"/>
          <p:nvPr/>
        </p:nvSpPr>
        <p:spPr>
          <a:xfrm>
            <a:off x="4362019" y="2860360"/>
            <a:ext cx="1376218" cy="307777"/>
          </a:xfrm>
          <a:prstGeom prst="rect">
            <a:avLst/>
          </a:prstGeom>
          <a:noFill/>
        </p:spPr>
        <p:txBody>
          <a:bodyPr wrap="square" rtlCol="0">
            <a:spAutoFit/>
          </a:bodyPr>
          <a:lstStyle/>
          <a:p>
            <a:pPr algn="ctr"/>
            <a:r>
              <a:rPr lang="en-GB" sz="1400" dirty="0" smtClean="0">
                <a:solidFill>
                  <a:schemeClr val="tx2"/>
                </a:solidFill>
              </a:rPr>
              <a:t>healthy</a:t>
            </a:r>
            <a:endParaRPr lang="en-GB" dirty="0">
              <a:solidFill>
                <a:schemeClr val="tx2"/>
              </a:solidFill>
            </a:endParaRPr>
          </a:p>
        </p:txBody>
      </p:sp>
      <p:sp>
        <p:nvSpPr>
          <p:cNvPr id="19" name="TextBox 18"/>
          <p:cNvSpPr txBox="1"/>
          <p:nvPr/>
        </p:nvSpPr>
        <p:spPr>
          <a:xfrm>
            <a:off x="6799603" y="2866619"/>
            <a:ext cx="1376218" cy="307777"/>
          </a:xfrm>
          <a:prstGeom prst="rect">
            <a:avLst/>
          </a:prstGeom>
          <a:noFill/>
        </p:spPr>
        <p:txBody>
          <a:bodyPr wrap="square" rtlCol="0">
            <a:spAutoFit/>
          </a:bodyPr>
          <a:lstStyle/>
          <a:p>
            <a:r>
              <a:rPr lang="en-GB" sz="1400" dirty="0" smtClean="0">
                <a:solidFill>
                  <a:schemeClr val="tx2"/>
                </a:solidFill>
              </a:rPr>
              <a:t>cancerous</a:t>
            </a:r>
            <a:endParaRPr lang="en-GB" dirty="0">
              <a:solidFill>
                <a:schemeClr val="tx2"/>
              </a:solidFill>
            </a:endParaRPr>
          </a:p>
        </p:txBody>
      </p:sp>
      <p:sp>
        <p:nvSpPr>
          <p:cNvPr id="20" name="TextBox 19"/>
          <p:cNvSpPr txBox="1"/>
          <p:nvPr/>
        </p:nvSpPr>
        <p:spPr>
          <a:xfrm>
            <a:off x="1993300" y="3346445"/>
            <a:ext cx="1551709" cy="307777"/>
          </a:xfrm>
          <a:prstGeom prst="rect">
            <a:avLst/>
          </a:prstGeom>
          <a:noFill/>
        </p:spPr>
        <p:txBody>
          <a:bodyPr wrap="square" rtlCol="0">
            <a:spAutoFit/>
          </a:bodyPr>
          <a:lstStyle/>
          <a:p>
            <a:pPr algn="ctr"/>
            <a:r>
              <a:rPr lang="en-GB" sz="1400" dirty="0" smtClean="0">
                <a:solidFill>
                  <a:schemeClr val="tx2"/>
                </a:solidFill>
              </a:rPr>
              <a:t>targets</a:t>
            </a:r>
            <a:endParaRPr lang="en-GB" dirty="0">
              <a:solidFill>
                <a:schemeClr val="tx2"/>
              </a:solidFill>
            </a:endParaRPr>
          </a:p>
        </p:txBody>
      </p:sp>
      <p:sp>
        <p:nvSpPr>
          <p:cNvPr id="21" name="TextBox 20"/>
          <p:cNvSpPr txBox="1"/>
          <p:nvPr/>
        </p:nvSpPr>
        <p:spPr>
          <a:xfrm>
            <a:off x="7426623" y="3345515"/>
            <a:ext cx="1498396" cy="307777"/>
          </a:xfrm>
          <a:prstGeom prst="rect">
            <a:avLst/>
          </a:prstGeom>
          <a:noFill/>
        </p:spPr>
        <p:txBody>
          <a:bodyPr wrap="square" rtlCol="0">
            <a:spAutoFit/>
          </a:bodyPr>
          <a:lstStyle/>
          <a:p>
            <a:pPr algn="ctr"/>
            <a:r>
              <a:rPr lang="en-GB" sz="1400" dirty="0" smtClean="0">
                <a:solidFill>
                  <a:schemeClr val="tx2"/>
                </a:solidFill>
              </a:rPr>
              <a:t>enzyme</a:t>
            </a:r>
            <a:endParaRPr lang="en-GB" dirty="0">
              <a:solidFill>
                <a:schemeClr val="tx2"/>
              </a:solidFill>
            </a:endParaRPr>
          </a:p>
        </p:txBody>
      </p:sp>
      <p:sp>
        <p:nvSpPr>
          <p:cNvPr id="22" name="TextBox 21"/>
          <p:cNvSpPr txBox="1"/>
          <p:nvPr/>
        </p:nvSpPr>
        <p:spPr>
          <a:xfrm>
            <a:off x="3701211" y="3825288"/>
            <a:ext cx="1489975" cy="307777"/>
          </a:xfrm>
          <a:prstGeom prst="rect">
            <a:avLst/>
          </a:prstGeom>
          <a:noFill/>
        </p:spPr>
        <p:txBody>
          <a:bodyPr wrap="square" rtlCol="0">
            <a:spAutoFit/>
          </a:bodyPr>
          <a:lstStyle/>
          <a:p>
            <a:pPr algn="ctr"/>
            <a:r>
              <a:rPr lang="en-GB" sz="1400" dirty="0" smtClean="0">
                <a:solidFill>
                  <a:schemeClr val="tx2"/>
                </a:solidFill>
              </a:rPr>
              <a:t>binds</a:t>
            </a:r>
            <a:endParaRPr lang="en-GB" dirty="0">
              <a:solidFill>
                <a:schemeClr val="tx2"/>
              </a:solidFill>
            </a:endParaRPr>
          </a:p>
        </p:txBody>
      </p:sp>
      <p:sp>
        <p:nvSpPr>
          <p:cNvPr id="23" name="TextBox 22"/>
          <p:cNvSpPr txBox="1"/>
          <p:nvPr/>
        </p:nvSpPr>
        <p:spPr>
          <a:xfrm>
            <a:off x="6422780" y="3824232"/>
            <a:ext cx="1376218" cy="307777"/>
          </a:xfrm>
          <a:prstGeom prst="rect">
            <a:avLst/>
          </a:prstGeom>
          <a:noFill/>
        </p:spPr>
        <p:txBody>
          <a:bodyPr wrap="square" rtlCol="0">
            <a:spAutoFit/>
          </a:bodyPr>
          <a:lstStyle/>
          <a:p>
            <a:pPr algn="ctr"/>
            <a:r>
              <a:rPr lang="en-GB" sz="1400" dirty="0" smtClean="0">
                <a:solidFill>
                  <a:schemeClr val="tx2"/>
                </a:solidFill>
              </a:rPr>
              <a:t>affects</a:t>
            </a:r>
            <a:endParaRPr lang="en-GB" dirty="0">
              <a:solidFill>
                <a:schemeClr val="tx2"/>
              </a:solidFill>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0" y="4457315"/>
            <a:ext cx="8552204" cy="2320728"/>
          </a:xfrm>
          <a:prstGeom prst="rect">
            <a:avLst/>
          </a:prstGeom>
        </p:spPr>
      </p:pic>
      <p:sp>
        <p:nvSpPr>
          <p:cNvPr id="31" name="TextBox 30"/>
          <p:cNvSpPr txBox="1"/>
          <p:nvPr/>
        </p:nvSpPr>
        <p:spPr>
          <a:xfrm>
            <a:off x="3324214" y="5060784"/>
            <a:ext cx="1376218" cy="307777"/>
          </a:xfrm>
          <a:prstGeom prst="rect">
            <a:avLst/>
          </a:prstGeom>
          <a:noFill/>
        </p:spPr>
        <p:txBody>
          <a:bodyPr wrap="square" rtlCol="0">
            <a:spAutoFit/>
          </a:bodyPr>
          <a:lstStyle/>
          <a:p>
            <a:r>
              <a:rPr lang="en-GB" sz="1400" dirty="0" smtClean="0">
                <a:solidFill>
                  <a:schemeClr val="tx2"/>
                </a:solidFill>
              </a:rPr>
              <a:t>Prostate</a:t>
            </a:r>
            <a:endParaRPr lang="en-GB" dirty="0">
              <a:solidFill>
                <a:schemeClr val="tx2"/>
              </a:solidFill>
            </a:endParaRPr>
          </a:p>
        </p:txBody>
      </p:sp>
      <p:sp>
        <p:nvSpPr>
          <p:cNvPr id="32" name="TextBox 31"/>
          <p:cNvSpPr txBox="1"/>
          <p:nvPr/>
        </p:nvSpPr>
        <p:spPr>
          <a:xfrm>
            <a:off x="3324214" y="5575191"/>
            <a:ext cx="1376218" cy="307777"/>
          </a:xfrm>
          <a:prstGeom prst="rect">
            <a:avLst/>
          </a:prstGeom>
          <a:noFill/>
        </p:spPr>
        <p:txBody>
          <a:bodyPr wrap="square" rtlCol="0">
            <a:spAutoFit/>
          </a:bodyPr>
          <a:lstStyle/>
          <a:p>
            <a:r>
              <a:rPr lang="en-GB" sz="1400" dirty="0">
                <a:solidFill>
                  <a:schemeClr val="tx2"/>
                </a:solidFill>
              </a:rPr>
              <a:t>A</a:t>
            </a:r>
            <a:r>
              <a:rPr lang="en-GB" sz="1400" dirty="0" smtClean="0">
                <a:solidFill>
                  <a:schemeClr val="tx2"/>
                </a:solidFill>
              </a:rPr>
              <a:t>n enzyme</a:t>
            </a:r>
            <a:endParaRPr lang="en-GB" sz="1400" dirty="0">
              <a:solidFill>
                <a:schemeClr val="tx2"/>
              </a:solidFill>
            </a:endParaRPr>
          </a:p>
        </p:txBody>
      </p:sp>
      <p:sp>
        <p:nvSpPr>
          <p:cNvPr id="33" name="TextBox 32"/>
          <p:cNvSpPr txBox="1"/>
          <p:nvPr/>
        </p:nvSpPr>
        <p:spPr>
          <a:xfrm>
            <a:off x="3694070" y="6089598"/>
            <a:ext cx="5184994" cy="307777"/>
          </a:xfrm>
          <a:prstGeom prst="rect">
            <a:avLst/>
          </a:prstGeom>
          <a:noFill/>
        </p:spPr>
        <p:txBody>
          <a:bodyPr wrap="square" rtlCol="0">
            <a:spAutoFit/>
          </a:bodyPr>
          <a:lstStyle/>
          <a:p>
            <a:r>
              <a:rPr lang="en-GB" sz="1400" dirty="0">
                <a:solidFill>
                  <a:schemeClr val="tx2"/>
                </a:solidFill>
              </a:rPr>
              <a:t>S</a:t>
            </a:r>
            <a:r>
              <a:rPr lang="en-GB" sz="1400" dirty="0" smtClean="0">
                <a:solidFill>
                  <a:schemeClr val="tx2"/>
                </a:solidFill>
              </a:rPr>
              <a:t>top it making hormones that drive the cancer</a:t>
            </a:r>
            <a:endParaRPr lang="en-GB" sz="1400" dirty="0">
              <a:solidFill>
                <a:schemeClr val="tx2"/>
              </a:solidFill>
            </a:endParaRPr>
          </a:p>
        </p:txBody>
      </p:sp>
    </p:spTree>
    <p:extLst>
      <p:ext uri="{BB962C8B-B14F-4D97-AF65-F5344CB8AC3E}">
        <p14:creationId xmlns:p14="http://schemas.microsoft.com/office/powerpoint/2010/main" val="11946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91" y="3529449"/>
            <a:ext cx="7368919" cy="2157809"/>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009"/>
          <a:stretch/>
        </p:blipFill>
        <p:spPr>
          <a:xfrm>
            <a:off x="227874" y="2396477"/>
            <a:ext cx="7242363" cy="1176559"/>
          </a:xfrm>
          <a:prstGeom prst="rect">
            <a:avLst/>
          </a:prstGeom>
        </p:spPr>
      </p:pic>
      <p:sp>
        <p:nvSpPr>
          <p:cNvPr id="2" name="Text Placeholder 1"/>
          <p:cNvSpPr>
            <a:spLocks noGrp="1"/>
          </p:cNvSpPr>
          <p:nvPr>
            <p:ph type="body" sz="quarter" idx="13"/>
          </p:nvPr>
        </p:nvSpPr>
        <p:spPr/>
        <p:txBody>
          <a:bodyPr/>
          <a:lstStyle/>
          <a:p>
            <a:r>
              <a:rPr lang="en-US" dirty="0" smtClean="0"/>
              <a:t>Self-assess</a:t>
            </a:r>
          </a:p>
        </p:txBody>
      </p:sp>
      <p:sp>
        <p:nvSpPr>
          <p:cNvPr id="4" name="Slide Number Placeholder 3"/>
          <p:cNvSpPr>
            <a:spLocks noGrp="1"/>
          </p:cNvSpPr>
          <p:nvPr>
            <p:ph type="sldNum" sz="quarter" idx="12"/>
          </p:nvPr>
        </p:nvSpPr>
        <p:spPr/>
        <p:txBody>
          <a:bodyPr/>
          <a:lstStyle/>
          <a:p>
            <a:fld id="{B9B2A88A-9ECB-DF45-A377-2575079D0564}" type="slidenum">
              <a:rPr lang="en-GB" smtClean="0"/>
              <a:pPr/>
              <a:t>7</a:t>
            </a:fld>
            <a:endParaRPr lang="en-GB"/>
          </a:p>
        </p:txBody>
      </p:sp>
      <p:sp>
        <p:nvSpPr>
          <p:cNvPr id="31" name="TextBox 30"/>
          <p:cNvSpPr txBox="1"/>
          <p:nvPr/>
        </p:nvSpPr>
        <p:spPr>
          <a:xfrm>
            <a:off x="406753" y="3026128"/>
            <a:ext cx="1376218" cy="307777"/>
          </a:xfrm>
          <a:prstGeom prst="rect">
            <a:avLst/>
          </a:prstGeom>
          <a:noFill/>
        </p:spPr>
        <p:txBody>
          <a:bodyPr wrap="square" rtlCol="0">
            <a:spAutoFit/>
          </a:bodyPr>
          <a:lstStyle/>
          <a:p>
            <a:pPr algn="ctr"/>
            <a:r>
              <a:rPr lang="en-GB" sz="1400" dirty="0" err="1" smtClean="0">
                <a:solidFill>
                  <a:schemeClr val="tx2"/>
                </a:solidFill>
              </a:rPr>
              <a:t>gylcerol</a:t>
            </a:r>
            <a:endParaRPr lang="en-GB" dirty="0">
              <a:solidFill>
                <a:schemeClr val="tx2"/>
              </a:solidFill>
            </a:endParaRPr>
          </a:p>
        </p:txBody>
      </p:sp>
      <p:sp>
        <p:nvSpPr>
          <p:cNvPr id="34" name="TextBox 33"/>
          <p:cNvSpPr txBox="1"/>
          <p:nvPr/>
        </p:nvSpPr>
        <p:spPr>
          <a:xfrm>
            <a:off x="3121835" y="3026128"/>
            <a:ext cx="1798576" cy="307777"/>
          </a:xfrm>
          <a:prstGeom prst="rect">
            <a:avLst/>
          </a:prstGeom>
          <a:noFill/>
        </p:spPr>
        <p:txBody>
          <a:bodyPr wrap="square" rtlCol="0">
            <a:spAutoFit/>
          </a:bodyPr>
          <a:lstStyle/>
          <a:p>
            <a:pPr algn="ctr"/>
            <a:r>
              <a:rPr lang="en-GB" sz="1400" dirty="0">
                <a:solidFill>
                  <a:schemeClr val="tx2"/>
                </a:solidFill>
              </a:rPr>
              <a:t>a</a:t>
            </a:r>
            <a:r>
              <a:rPr lang="en-GB" sz="1400" dirty="0" smtClean="0">
                <a:solidFill>
                  <a:schemeClr val="tx2"/>
                </a:solidFill>
              </a:rPr>
              <a:t>mino acids</a:t>
            </a:r>
            <a:endParaRPr lang="en-GB" sz="1400" dirty="0">
              <a:solidFill>
                <a:schemeClr val="tx2"/>
              </a:solidFill>
            </a:endParaRPr>
          </a:p>
        </p:txBody>
      </p:sp>
      <p:sp>
        <p:nvSpPr>
          <p:cNvPr id="35" name="TextBox 34"/>
          <p:cNvSpPr txBox="1"/>
          <p:nvPr/>
        </p:nvSpPr>
        <p:spPr>
          <a:xfrm>
            <a:off x="5879298" y="3026128"/>
            <a:ext cx="1562640" cy="307777"/>
          </a:xfrm>
          <a:prstGeom prst="rect">
            <a:avLst/>
          </a:prstGeom>
          <a:noFill/>
        </p:spPr>
        <p:txBody>
          <a:bodyPr wrap="square" rtlCol="0">
            <a:spAutoFit/>
          </a:bodyPr>
          <a:lstStyle/>
          <a:p>
            <a:pPr algn="ctr"/>
            <a:r>
              <a:rPr lang="en-GB" sz="1400" dirty="0" smtClean="0">
                <a:solidFill>
                  <a:schemeClr val="tx2"/>
                </a:solidFill>
              </a:rPr>
              <a:t>saccharides</a:t>
            </a:r>
            <a:endParaRPr lang="en-GB" sz="1400" dirty="0">
              <a:solidFill>
                <a:schemeClr val="tx2"/>
              </a:solidFill>
            </a:endParaRPr>
          </a:p>
        </p:txBody>
      </p:sp>
      <p:sp>
        <p:nvSpPr>
          <p:cNvPr id="24" name="Oval 23"/>
          <p:cNvSpPr/>
          <p:nvPr/>
        </p:nvSpPr>
        <p:spPr>
          <a:xfrm>
            <a:off x="2985011" y="2859337"/>
            <a:ext cx="2038722" cy="637309"/>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TextBox 42"/>
          <p:cNvSpPr txBox="1"/>
          <p:nvPr/>
        </p:nvSpPr>
        <p:spPr>
          <a:xfrm>
            <a:off x="670512" y="4133004"/>
            <a:ext cx="1909004" cy="307777"/>
          </a:xfrm>
          <a:prstGeom prst="rect">
            <a:avLst/>
          </a:prstGeom>
          <a:noFill/>
        </p:spPr>
        <p:txBody>
          <a:bodyPr wrap="square" rtlCol="0">
            <a:spAutoFit/>
          </a:bodyPr>
          <a:lstStyle/>
          <a:p>
            <a:r>
              <a:rPr lang="en-GB" sz="1400" dirty="0" smtClean="0">
                <a:solidFill>
                  <a:schemeClr val="tx2"/>
                </a:solidFill>
              </a:rPr>
              <a:t>Analyse</a:t>
            </a:r>
            <a:endParaRPr lang="en-GB" sz="1400" dirty="0">
              <a:solidFill>
                <a:schemeClr val="tx2"/>
              </a:solidFill>
            </a:endParaRPr>
          </a:p>
        </p:txBody>
      </p:sp>
      <p:sp>
        <p:nvSpPr>
          <p:cNvPr id="44" name="TextBox 43"/>
          <p:cNvSpPr txBox="1"/>
          <p:nvPr/>
        </p:nvSpPr>
        <p:spPr>
          <a:xfrm>
            <a:off x="5265567" y="4127764"/>
            <a:ext cx="1907717" cy="307777"/>
          </a:xfrm>
          <a:prstGeom prst="rect">
            <a:avLst/>
          </a:prstGeom>
          <a:noFill/>
        </p:spPr>
        <p:txBody>
          <a:bodyPr wrap="square" rtlCol="0">
            <a:spAutoFit/>
          </a:bodyPr>
          <a:lstStyle/>
          <a:p>
            <a:pPr algn="ctr"/>
            <a:r>
              <a:rPr lang="en-GB" sz="1400" dirty="0">
                <a:solidFill>
                  <a:schemeClr val="tx2"/>
                </a:solidFill>
              </a:rPr>
              <a:t>w</a:t>
            </a:r>
            <a:r>
              <a:rPr lang="en-GB" sz="1400" dirty="0" smtClean="0">
                <a:solidFill>
                  <a:schemeClr val="tx2"/>
                </a:solidFill>
              </a:rPr>
              <a:t>hat it looks like</a:t>
            </a:r>
            <a:endParaRPr lang="en-GB" sz="1400" dirty="0">
              <a:solidFill>
                <a:schemeClr val="tx2"/>
              </a:solidFill>
            </a:endParaRPr>
          </a:p>
        </p:txBody>
      </p:sp>
      <p:sp>
        <p:nvSpPr>
          <p:cNvPr id="45" name="TextBox 44"/>
          <p:cNvSpPr txBox="1"/>
          <p:nvPr/>
        </p:nvSpPr>
        <p:spPr>
          <a:xfrm>
            <a:off x="667310" y="4616482"/>
            <a:ext cx="1615983" cy="307777"/>
          </a:xfrm>
          <a:prstGeom prst="rect">
            <a:avLst/>
          </a:prstGeom>
          <a:noFill/>
        </p:spPr>
        <p:txBody>
          <a:bodyPr wrap="square" rtlCol="0">
            <a:spAutoFit/>
          </a:bodyPr>
          <a:lstStyle/>
          <a:p>
            <a:r>
              <a:rPr lang="en-GB" sz="1400" dirty="0" smtClean="0">
                <a:solidFill>
                  <a:schemeClr val="tx2"/>
                </a:solidFill>
              </a:rPr>
              <a:t>Make copies</a:t>
            </a:r>
            <a:endParaRPr lang="en-GB" sz="1400" dirty="0">
              <a:solidFill>
                <a:schemeClr val="tx2"/>
              </a:solidFill>
            </a:endParaRPr>
          </a:p>
        </p:txBody>
      </p:sp>
      <p:sp>
        <p:nvSpPr>
          <p:cNvPr id="46" name="TextBox 45"/>
          <p:cNvSpPr txBox="1"/>
          <p:nvPr/>
        </p:nvSpPr>
        <p:spPr>
          <a:xfrm>
            <a:off x="5340210" y="4618111"/>
            <a:ext cx="1376218" cy="307777"/>
          </a:xfrm>
          <a:prstGeom prst="rect">
            <a:avLst/>
          </a:prstGeom>
          <a:noFill/>
        </p:spPr>
        <p:txBody>
          <a:bodyPr wrap="square" rtlCol="0">
            <a:spAutoFit/>
          </a:bodyPr>
          <a:lstStyle/>
          <a:p>
            <a:pPr algn="ctr"/>
            <a:r>
              <a:rPr lang="en-GB" sz="1400" dirty="0" smtClean="0">
                <a:solidFill>
                  <a:schemeClr val="tx2"/>
                </a:solidFill>
              </a:rPr>
              <a:t>drugs</a:t>
            </a:r>
            <a:endParaRPr lang="en-GB" sz="1400" dirty="0">
              <a:solidFill>
                <a:schemeClr val="tx2"/>
              </a:solidFill>
            </a:endParaRPr>
          </a:p>
        </p:txBody>
      </p:sp>
      <p:sp>
        <p:nvSpPr>
          <p:cNvPr id="47" name="TextBox 46"/>
          <p:cNvSpPr txBox="1"/>
          <p:nvPr/>
        </p:nvSpPr>
        <p:spPr>
          <a:xfrm>
            <a:off x="667310" y="5083756"/>
            <a:ext cx="1376218" cy="307777"/>
          </a:xfrm>
          <a:prstGeom prst="rect">
            <a:avLst/>
          </a:prstGeom>
          <a:noFill/>
        </p:spPr>
        <p:txBody>
          <a:bodyPr wrap="square" rtlCol="0">
            <a:spAutoFit/>
          </a:bodyPr>
          <a:lstStyle/>
          <a:p>
            <a:r>
              <a:rPr lang="en-GB" sz="1400" dirty="0" smtClean="0">
                <a:solidFill>
                  <a:schemeClr val="tx2"/>
                </a:solidFill>
              </a:rPr>
              <a:t>Search</a:t>
            </a:r>
            <a:endParaRPr lang="en-GB" dirty="0">
              <a:solidFill>
                <a:schemeClr val="tx2"/>
              </a:solidFill>
            </a:endParaRPr>
          </a:p>
        </p:txBody>
      </p:sp>
      <p:sp>
        <p:nvSpPr>
          <p:cNvPr id="48" name="TextBox 47"/>
          <p:cNvSpPr txBox="1"/>
          <p:nvPr/>
        </p:nvSpPr>
        <p:spPr>
          <a:xfrm>
            <a:off x="3849055" y="5083755"/>
            <a:ext cx="2359484" cy="307777"/>
          </a:xfrm>
          <a:prstGeom prst="rect">
            <a:avLst/>
          </a:prstGeom>
          <a:noFill/>
        </p:spPr>
        <p:txBody>
          <a:bodyPr wrap="square" rtlCol="0">
            <a:spAutoFit/>
          </a:bodyPr>
          <a:lstStyle/>
          <a:p>
            <a:r>
              <a:rPr lang="en-GB" sz="1400" dirty="0">
                <a:solidFill>
                  <a:schemeClr val="tx2"/>
                </a:solidFill>
              </a:rPr>
              <a:t>b</a:t>
            </a:r>
            <a:r>
              <a:rPr lang="en-GB" sz="1400" dirty="0" smtClean="0">
                <a:solidFill>
                  <a:schemeClr val="tx2"/>
                </a:solidFill>
              </a:rPr>
              <a:t>ind to the target</a:t>
            </a:r>
            <a:endParaRPr lang="en-GB" sz="1400" dirty="0">
              <a:solidFill>
                <a:schemeClr val="tx2"/>
              </a:solidFill>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49" y="5806796"/>
            <a:ext cx="8718036" cy="896190"/>
          </a:xfrm>
          <a:prstGeom prst="rect">
            <a:avLst/>
          </a:prstGeom>
        </p:spPr>
      </p:pic>
      <p:sp>
        <p:nvSpPr>
          <p:cNvPr id="18" name="TextBox 17"/>
          <p:cNvSpPr txBox="1"/>
          <p:nvPr/>
        </p:nvSpPr>
        <p:spPr>
          <a:xfrm>
            <a:off x="287990" y="6272219"/>
            <a:ext cx="1376218" cy="307777"/>
          </a:xfrm>
          <a:prstGeom prst="rect">
            <a:avLst/>
          </a:prstGeom>
          <a:noFill/>
        </p:spPr>
        <p:txBody>
          <a:bodyPr wrap="square" rtlCol="0">
            <a:spAutoFit/>
          </a:bodyPr>
          <a:lstStyle/>
          <a:p>
            <a:pPr algn="ctr"/>
            <a:r>
              <a:rPr lang="en-GB" sz="1400" dirty="0" smtClean="0">
                <a:solidFill>
                  <a:schemeClr val="tx2"/>
                </a:solidFill>
              </a:rPr>
              <a:t>A library</a:t>
            </a:r>
            <a:endParaRPr lang="en-GB" dirty="0">
              <a:solidFill>
                <a:schemeClr val="tx2"/>
              </a:solidFill>
            </a:endParaRPr>
          </a:p>
        </p:txBody>
      </p:sp>
    </p:spTree>
    <p:extLst>
      <p:ext uri="{BB962C8B-B14F-4D97-AF65-F5344CB8AC3E}">
        <p14:creationId xmlns:p14="http://schemas.microsoft.com/office/powerpoint/2010/main" val="310444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24" grpId="0" animBg="1"/>
      <p:bldP spid="43" grpId="0"/>
      <p:bldP spid="44" grpId="0"/>
      <p:bldP spid="45" grpId="0"/>
      <p:bldP spid="46" grpId="0"/>
      <p:bldP spid="47" grpId="0"/>
      <p:bldP spid="48"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49" y="2221992"/>
            <a:ext cx="8718036" cy="1170533"/>
          </a:xfrm>
          <a:prstGeom prst="rect">
            <a:avLst/>
          </a:prstGeom>
        </p:spPr>
      </p:pic>
      <p:sp>
        <p:nvSpPr>
          <p:cNvPr id="2" name="Text Placeholder 1"/>
          <p:cNvSpPr>
            <a:spLocks noGrp="1"/>
          </p:cNvSpPr>
          <p:nvPr>
            <p:ph type="body" sz="quarter" idx="13"/>
          </p:nvPr>
        </p:nvSpPr>
        <p:spPr/>
        <p:txBody>
          <a:bodyPr/>
          <a:lstStyle/>
          <a:p>
            <a:r>
              <a:rPr lang="en-US" dirty="0" smtClean="0"/>
              <a:t>Self-assess</a:t>
            </a:r>
          </a:p>
        </p:txBody>
      </p:sp>
      <p:sp>
        <p:nvSpPr>
          <p:cNvPr id="4" name="Slide Number Placeholder 3"/>
          <p:cNvSpPr>
            <a:spLocks noGrp="1"/>
          </p:cNvSpPr>
          <p:nvPr>
            <p:ph type="sldNum" sz="quarter" idx="12"/>
          </p:nvPr>
        </p:nvSpPr>
        <p:spPr/>
        <p:txBody>
          <a:bodyPr/>
          <a:lstStyle/>
          <a:p>
            <a:fld id="{B9B2A88A-9ECB-DF45-A377-2575079D0564}" type="slidenum">
              <a:rPr lang="en-GB" smtClean="0"/>
              <a:pPr/>
              <a:t>8</a:t>
            </a:fld>
            <a:endParaRPr lang="en-GB"/>
          </a:p>
        </p:txBody>
      </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61" y="3922658"/>
            <a:ext cx="6175783" cy="2725148"/>
          </a:xfrm>
          <a:prstGeom prst="rect">
            <a:avLst/>
          </a:prstGeom>
        </p:spPr>
      </p:pic>
      <p:sp>
        <p:nvSpPr>
          <p:cNvPr id="46" name="TextBox 45"/>
          <p:cNvSpPr txBox="1"/>
          <p:nvPr/>
        </p:nvSpPr>
        <p:spPr>
          <a:xfrm>
            <a:off x="287990" y="2842773"/>
            <a:ext cx="1897426" cy="307777"/>
          </a:xfrm>
          <a:prstGeom prst="rect">
            <a:avLst/>
          </a:prstGeom>
          <a:noFill/>
        </p:spPr>
        <p:txBody>
          <a:bodyPr wrap="square" rtlCol="0">
            <a:spAutoFit/>
          </a:bodyPr>
          <a:lstStyle/>
          <a:p>
            <a:pPr algn="ctr"/>
            <a:r>
              <a:rPr lang="en-GB" sz="1400" dirty="0">
                <a:solidFill>
                  <a:schemeClr val="tx2"/>
                </a:solidFill>
              </a:rPr>
              <a:t>C</a:t>
            </a:r>
            <a:r>
              <a:rPr lang="en-GB" sz="1400" dirty="0" smtClean="0">
                <a:solidFill>
                  <a:schemeClr val="tx2"/>
                </a:solidFill>
              </a:rPr>
              <a:t>omplementary</a:t>
            </a:r>
            <a:endParaRPr lang="en-GB" dirty="0">
              <a:solidFill>
                <a:schemeClr val="tx2"/>
              </a:solidFill>
            </a:endParaRPr>
          </a:p>
        </p:txBody>
      </p:sp>
      <p:cxnSp>
        <p:nvCxnSpPr>
          <p:cNvPr id="48" name="Straight Connector 47"/>
          <p:cNvCxnSpPr/>
          <p:nvPr/>
        </p:nvCxnSpPr>
        <p:spPr>
          <a:xfrm>
            <a:off x="923544" y="4544568"/>
            <a:ext cx="1124712" cy="86868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923544" y="5413248"/>
            <a:ext cx="1124712" cy="86868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1220724" y="4544568"/>
            <a:ext cx="827532" cy="1776683"/>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341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2565" y="1893456"/>
            <a:ext cx="4171526" cy="2244436"/>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lvl="1">
              <a:spcBef>
                <a:spcPts val="500"/>
              </a:spcBef>
            </a:pPr>
            <a:r>
              <a:rPr lang="en-US" sz="1900" dirty="0">
                <a:solidFill>
                  <a:schemeClr val="bg1"/>
                </a:solidFill>
              </a:rPr>
              <a:t>Task</a:t>
            </a:r>
          </a:p>
          <a:p>
            <a:pPr marL="0" lvl="1">
              <a:spcBef>
                <a:spcPts val="500"/>
              </a:spcBef>
            </a:pPr>
            <a:endParaRPr lang="en-US" sz="1900" u="sng" dirty="0">
              <a:solidFill>
                <a:schemeClr val="bg1"/>
              </a:solidFill>
            </a:endParaRPr>
          </a:p>
          <a:p>
            <a:pPr marL="180000" lvl="1" indent="-180000">
              <a:spcBef>
                <a:spcPts val="500"/>
              </a:spcBef>
              <a:buFont typeface="Arial"/>
              <a:buChar char="•"/>
            </a:pPr>
            <a:r>
              <a:rPr lang="en-GB" sz="1900" dirty="0" smtClean="0">
                <a:solidFill>
                  <a:schemeClr val="bg1"/>
                </a:solidFill>
              </a:rPr>
              <a:t>Fill in the gaps using the keywords.</a:t>
            </a:r>
            <a:endParaRPr lang="en-GB" sz="1900" dirty="0">
              <a:solidFill>
                <a:schemeClr val="bg1"/>
              </a:solidFill>
            </a:endParaRPr>
          </a:p>
          <a:p>
            <a:pPr marL="180000" lvl="1" indent="-180000">
              <a:spcBef>
                <a:spcPts val="500"/>
              </a:spcBef>
              <a:buFont typeface="Arial"/>
              <a:buChar char="•"/>
            </a:pPr>
            <a:r>
              <a:rPr lang="en-US" sz="1900" dirty="0" smtClean="0">
                <a:solidFill>
                  <a:schemeClr val="bg1"/>
                </a:solidFill>
              </a:rPr>
              <a:t>Match up the keywords to their definitions.</a:t>
            </a:r>
            <a:endParaRPr lang="en-US" sz="1900" u="sng" dirty="0">
              <a:solidFill>
                <a:schemeClr val="bg1"/>
              </a:solidFill>
            </a:endParaRPr>
          </a:p>
        </p:txBody>
      </p:sp>
      <p:sp>
        <p:nvSpPr>
          <p:cNvPr id="3" name="Text Placeholder 2"/>
          <p:cNvSpPr>
            <a:spLocks noGrp="1"/>
          </p:cNvSpPr>
          <p:nvPr>
            <p:ph type="body" sz="quarter" idx="13"/>
          </p:nvPr>
        </p:nvSpPr>
        <p:spPr/>
        <p:txBody>
          <a:bodyPr/>
          <a:lstStyle/>
          <a:p>
            <a:r>
              <a:rPr lang="en-GB" dirty="0" smtClean="0"/>
              <a:t>Activity 1a</a:t>
            </a:r>
            <a:endParaRPr lang="en-US" dirty="0" smtClean="0"/>
          </a:p>
        </p:txBody>
      </p:sp>
      <p:sp>
        <p:nvSpPr>
          <p:cNvPr id="6" name="Slide Number Placeholder 5"/>
          <p:cNvSpPr>
            <a:spLocks noGrp="1"/>
          </p:cNvSpPr>
          <p:nvPr>
            <p:ph type="sldNum" sz="quarter" idx="12"/>
          </p:nvPr>
        </p:nvSpPr>
        <p:spPr/>
        <p:txBody>
          <a:bodyPr/>
          <a:lstStyle/>
          <a:p>
            <a:fld id="{B9B2A88A-9ECB-DF45-A377-2575079D0564}" type="slidenum">
              <a:rPr lang="en-GB" smtClean="0"/>
              <a:pPr/>
              <a:t>9</a:t>
            </a:fld>
            <a:endParaRPr lang="en-GB"/>
          </a:p>
        </p:txBody>
      </p:sp>
      <p:pic>
        <p:nvPicPr>
          <p:cNvPr id="4" name="Picture 3"/>
          <p:cNvPicPr>
            <a:picLocks noChangeAspect="1"/>
          </p:cNvPicPr>
          <p:nvPr/>
        </p:nvPicPr>
        <p:blipFill rotWithShape="1">
          <a:blip r:embed="rId2"/>
          <a:srcRect b="4591"/>
          <a:stretch/>
        </p:blipFill>
        <p:spPr>
          <a:xfrm>
            <a:off x="4820248" y="1719156"/>
            <a:ext cx="3621600" cy="4837472"/>
          </a:xfrm>
          <a:prstGeom prst="rect">
            <a:avLst/>
          </a:prstGeom>
          <a:ln>
            <a:solidFill>
              <a:schemeClr val="tx2">
                <a:lumMod val="60000"/>
                <a:lumOff val="40000"/>
              </a:schemeClr>
            </a:solidFill>
          </a:ln>
        </p:spPr>
      </p:pic>
    </p:spTree>
    <p:extLst>
      <p:ext uri="{BB962C8B-B14F-4D97-AF65-F5344CB8AC3E}">
        <p14:creationId xmlns:p14="http://schemas.microsoft.com/office/powerpoint/2010/main" val="3473186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0">
      <a:dk1>
        <a:srgbClr val="000000"/>
      </a:dk1>
      <a:lt1>
        <a:srgbClr val="FFFFFF"/>
      </a:lt1>
      <a:dk2>
        <a:srgbClr val="616365"/>
      </a:dk2>
      <a:lt2>
        <a:srgbClr val="A71930"/>
      </a:lt2>
      <a:accent1>
        <a:srgbClr val="EE7EA6"/>
      </a:accent1>
      <a:accent2>
        <a:srgbClr val="F9A100"/>
      </a:accent2>
      <a:accent3>
        <a:srgbClr val="FFD602"/>
      </a:accent3>
      <a:accent4>
        <a:srgbClr val="C9DD03"/>
      </a:accent4>
      <a:accent5>
        <a:srgbClr val="726E20"/>
      </a:accent5>
      <a:accent6>
        <a:srgbClr val="003D4C"/>
      </a:accent6>
      <a:hlink>
        <a:srgbClr val="A0A1A3"/>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120 PP DH" id="{8D956D9B-AEA1-4387-A0C4-54E6DB33ACB3}" vid="{40263C81-C9E5-4B92-8F28-589D3E5C2A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844040AAADEB4484895B593F9D3BCE" ma:contentTypeVersion="1" ma:contentTypeDescription="Create a new document." ma:contentTypeScope="" ma:versionID="e7463f9c0fe8a1f14ea03b9314f2f3d5">
  <xsd:schema xmlns:xsd="http://www.w3.org/2001/XMLSchema" xmlns:xs="http://www.w3.org/2001/XMLSchema" xmlns:p="http://schemas.microsoft.com/office/2006/metadata/properties" xmlns:ns1="http://schemas.microsoft.com/sharepoint/v3" targetNamespace="http://schemas.microsoft.com/office/2006/metadata/properties" ma:root="true" ma:fieldsID="18eccab7e06c40e5fe83bf06182e4b5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2ED4A9D-1C04-4BE1-8415-D0CD2A382FB7}">
  <ds:schemaRefs>
    <ds:schemaRef ds:uri="http://schemas.microsoft.com/sharepoint/v3/contenttype/forms"/>
  </ds:schemaRefs>
</ds:datastoreItem>
</file>

<file path=customXml/itemProps2.xml><?xml version="1.0" encoding="utf-8"?>
<ds:datastoreItem xmlns:ds="http://schemas.openxmlformats.org/officeDocument/2006/customXml" ds:itemID="{445AF093-DC9A-4860-B8B5-8408E906CE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8CF938-5061-46C8-A1ED-C64964BBF3F9}">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201120 PP DH</Template>
  <TotalTime>468</TotalTime>
  <Words>1228</Words>
  <Application>Microsoft Office PowerPoint</Application>
  <PresentationFormat>On-screen Show (4:3)</PresentationFormat>
  <Paragraphs>187</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Creating cancer treatments Designing and trialling new medicines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Institute of Cancer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cancer treatments Designing and trialling new medicines</dc:title>
  <dc:creator>Daisy Henesy</dc:creator>
  <cp:lastModifiedBy>Daisy Henesy</cp:lastModifiedBy>
  <cp:revision>97</cp:revision>
  <cp:lastPrinted>2012-10-16T19:56:52Z</cp:lastPrinted>
  <dcterms:created xsi:type="dcterms:W3CDTF">2020-11-20T10:52:56Z</dcterms:created>
  <dcterms:modified xsi:type="dcterms:W3CDTF">2020-11-23T14:28:28Z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0x010100EA844040AAADEB4484895B593F9D3BCE</vt:lpwstr>
  </property>
</Properties>
</file>